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63" r:id="rId5"/>
    <p:sldId id="258" r:id="rId6"/>
    <p:sldId id="261" r:id="rId7"/>
    <p:sldId id="257" r:id="rId8"/>
    <p:sldId id="264" r:id="rId9"/>
    <p:sldId id="259"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DD6C495-63B2-4CAD-902B-F13A0A296913}" type="datetimeFigureOut">
              <a:rPr lang="el-GR" smtClean="0"/>
              <a:t>23/4/2013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177803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DD6C495-63B2-4CAD-902B-F13A0A296913}" type="datetimeFigureOut">
              <a:rPr lang="el-GR" smtClean="0"/>
              <a:t>23/4/2013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257011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DD6C495-63B2-4CAD-902B-F13A0A296913}" type="datetimeFigureOut">
              <a:rPr lang="el-GR" smtClean="0"/>
              <a:t>23/4/2013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95821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DD6C495-63B2-4CAD-902B-F13A0A296913}" type="datetimeFigureOut">
              <a:rPr lang="el-GR" smtClean="0"/>
              <a:t>23/4/2013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506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DD6C495-63B2-4CAD-902B-F13A0A296913}" type="datetimeFigureOut">
              <a:rPr lang="el-GR" smtClean="0"/>
              <a:t>23/4/2013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410853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DD6C495-63B2-4CAD-902B-F13A0A296913}" type="datetimeFigureOut">
              <a:rPr lang="el-GR" smtClean="0"/>
              <a:t>23/4/2013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4306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DD6C495-63B2-4CAD-902B-F13A0A296913}" type="datetimeFigureOut">
              <a:rPr lang="el-GR" smtClean="0"/>
              <a:t>23/4/2013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171687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DD6C495-63B2-4CAD-902B-F13A0A296913}" type="datetimeFigureOut">
              <a:rPr lang="el-GR" smtClean="0"/>
              <a:t>23/4/2013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402729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DD6C495-63B2-4CAD-902B-F13A0A296913}" type="datetimeFigureOut">
              <a:rPr lang="el-GR" smtClean="0"/>
              <a:t>23/4/2013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235315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DD6C495-63B2-4CAD-902B-F13A0A296913}" type="datetimeFigureOut">
              <a:rPr lang="el-GR" smtClean="0"/>
              <a:t>23/4/2013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428374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DD6C495-63B2-4CAD-902B-F13A0A296913}" type="datetimeFigureOut">
              <a:rPr lang="el-GR" smtClean="0"/>
              <a:t>23/4/2013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0068EF3-8D43-4FD7-90CB-DCB8B263F0AE}" type="slidenum">
              <a:rPr lang="el-GR" smtClean="0"/>
              <a:t>‹#›</a:t>
            </a:fld>
            <a:endParaRPr lang="el-GR"/>
          </a:p>
        </p:txBody>
      </p:sp>
    </p:spTree>
    <p:extLst>
      <p:ext uri="{BB962C8B-B14F-4D97-AF65-F5344CB8AC3E}">
        <p14:creationId xmlns:p14="http://schemas.microsoft.com/office/powerpoint/2010/main" val="197855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6C495-63B2-4CAD-902B-F13A0A296913}" type="datetimeFigureOut">
              <a:rPr lang="el-GR" smtClean="0"/>
              <a:t>23/4/2013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8EF3-8D43-4FD7-90CB-DCB8B263F0AE}" type="slidenum">
              <a:rPr lang="el-GR" smtClean="0"/>
              <a:t>‹#›</a:t>
            </a:fld>
            <a:endParaRPr lang="el-GR"/>
          </a:p>
        </p:txBody>
      </p:sp>
    </p:spTree>
    <p:extLst>
      <p:ext uri="{BB962C8B-B14F-4D97-AF65-F5344CB8AC3E}">
        <p14:creationId xmlns:p14="http://schemas.microsoft.com/office/powerpoint/2010/main" val="195549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0"/>
            <a:ext cx="4874646"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806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88640"/>
            <a:ext cx="8229600" cy="4958011"/>
          </a:xfrm>
        </p:spPr>
        <p:txBody>
          <a:bodyPr>
            <a:normAutofit fontScale="70000" lnSpcReduction="20000"/>
          </a:bodyPr>
          <a:lstStyle/>
          <a:p>
            <a:pPr marL="0" indent="0" algn="ctr">
              <a:buNone/>
            </a:pPr>
            <a:r>
              <a:rPr lang="el-GR" dirty="0">
                <a:solidFill>
                  <a:srgbClr val="0000CC"/>
                </a:solidFill>
                <a:effectLst>
                  <a:outerShdw blurRad="38100" dist="38100" dir="2700000" algn="tl">
                    <a:srgbClr val="000000">
                      <a:alpha val="43137"/>
                    </a:srgbClr>
                  </a:outerShdw>
                </a:effectLst>
              </a:rPr>
              <a:t>Τι μπορείτε να κάνετε για να μην πέσετε θύμα μιας καταστροφικής λατρείας;</a:t>
            </a:r>
          </a:p>
          <a:p>
            <a:pPr lvl="0"/>
            <a:r>
              <a:rPr lang="el-GR" dirty="0"/>
              <a:t>Πληροφορηθείτε γι αυτές τις ομάδες, ποιοι είναι και τι αντιπροσωπεύουν</a:t>
            </a:r>
          </a:p>
          <a:p>
            <a:pPr lvl="0"/>
            <a:r>
              <a:rPr lang="el-GR" dirty="0"/>
              <a:t>Να ρωτάτε πάντα τα στοιχεία προέλευσης και ταυτότητας όσων σας προτείνουν συνεργασία με μη αναγνωρισμένους κρατικούς φορείς</a:t>
            </a:r>
          </a:p>
          <a:p>
            <a:pPr lvl="0"/>
            <a:r>
              <a:rPr lang="el-GR" dirty="0"/>
              <a:t>Μη δεχθείτε πρόσκληση και μην αποκαλύπτετε ευαίσθητα προσωπικά σας δεδομένα σε άγνωστης προέλευσης συλλόγους ή σωματεία. Μην δίνετε χρήματα, χωρίς θεωρημένη απόδειξη από τις οικονομικές υπηρεσίες του κράτους</a:t>
            </a:r>
            <a:r>
              <a:rPr lang="el-GR" dirty="0" smtClean="0"/>
              <a:t>.</a:t>
            </a:r>
          </a:p>
          <a:p>
            <a:pPr lvl="0"/>
            <a:r>
              <a:rPr lang="el-GR" dirty="0" smtClean="0"/>
              <a:t>Ενημερωθείτε σχετικά με το τι προβλέπουν οι Νόμοι του κράτους για θέματα που σχετίζονται με τις καταστροφικές λατρείες, προκειμένου να μην πέσετε θύματα, αλλά και για να βοηθήσετε στην προάσπιση των ανθρωπίνων δικαιωμάτων και στην προστασία της κοινωνίας και του πολιτισμού μας. </a:t>
            </a:r>
            <a:endParaRPr lang="el-GR" dirty="0"/>
          </a:p>
          <a:p>
            <a:endParaRPr lang="el-GR" dirty="0"/>
          </a:p>
        </p:txBody>
      </p:sp>
    </p:spTree>
    <p:extLst>
      <p:ext uri="{BB962C8B-B14F-4D97-AF65-F5344CB8AC3E}">
        <p14:creationId xmlns:p14="http://schemas.microsoft.com/office/powerpoint/2010/main" val="484564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7170" name="Picture 2" descr="C:\Documents and Settings\D\Επιφάνεια εργασίας\ΚΑΤΑΣΤΡΟΦΙΚΕΣ ΛΑΤΡΕΙΕΣ - ΛΙΑ\ΚΑΤΑΣΤΡΟΦΙΚΕΣ ΛΑΤΡΕΙΕΣ\ORTHODOXIA300XCCCFORUMUP-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315946" cy="4315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188640"/>
            <a:ext cx="7772400" cy="360040"/>
          </a:xfrm>
        </p:spPr>
        <p:txBody>
          <a:bodyPr>
            <a:noAutofit/>
          </a:bodyPr>
          <a:lstStyle/>
          <a:p>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
            </a:r>
            <a:br>
              <a:rPr lang="el-GR" sz="2800" dirty="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
            </a:r>
            <a:br>
              <a:rPr lang="el-GR" sz="2800" dirty="0" smtClean="0">
                <a:effectLst>
                  <a:outerShdw blurRad="38100" dist="38100" dir="2700000" algn="tl">
                    <a:srgbClr val="000000">
                      <a:alpha val="43137"/>
                    </a:srgbClr>
                  </a:outerShdw>
                </a:effectLst>
              </a:rPr>
            </a:br>
            <a:r>
              <a:rPr lang="el-GR" sz="3200" dirty="0" smtClean="0">
                <a:solidFill>
                  <a:srgbClr val="0000CC"/>
                </a:solidFill>
                <a:effectLst>
                  <a:outerShdw blurRad="38100" dist="38100" dir="2700000" algn="tl">
                    <a:srgbClr val="000000">
                      <a:alpha val="43137"/>
                    </a:srgbClr>
                  </a:outerShdw>
                </a:effectLst>
              </a:rPr>
              <a:t>Τι </a:t>
            </a:r>
            <a:r>
              <a:rPr lang="el-GR" sz="3200" dirty="0">
                <a:solidFill>
                  <a:srgbClr val="0000CC"/>
                </a:solidFill>
                <a:effectLst>
                  <a:outerShdw blurRad="38100" dist="38100" dir="2700000" algn="tl">
                    <a:srgbClr val="000000">
                      <a:alpha val="43137"/>
                    </a:srgbClr>
                  </a:outerShdw>
                </a:effectLst>
              </a:rPr>
              <a:t>είναι μια καταστροφική λατρεία</a:t>
            </a:r>
            <a:r>
              <a:rPr lang="el-GR" sz="3200" dirty="0" smtClean="0">
                <a:solidFill>
                  <a:srgbClr val="0000CC"/>
                </a:solidFill>
                <a:effectLst>
                  <a:outerShdw blurRad="38100" dist="38100" dir="2700000" algn="tl">
                    <a:srgbClr val="000000">
                      <a:alpha val="43137"/>
                    </a:srgbClr>
                  </a:outerShdw>
                </a:effectLst>
              </a:rPr>
              <a:t>;</a:t>
            </a:r>
            <a:br>
              <a:rPr lang="el-GR" sz="3200" dirty="0" smtClean="0">
                <a:solidFill>
                  <a:srgbClr val="0000CC"/>
                </a:solidFill>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
            </a:r>
            <a:br>
              <a:rPr lang="el-GR" sz="3200" dirty="0">
                <a:effectLst>
                  <a:outerShdw blurRad="38100" dist="38100" dir="2700000" algn="tl">
                    <a:srgbClr val="000000">
                      <a:alpha val="43137"/>
                    </a:srgbClr>
                  </a:outerShdw>
                </a:effectLst>
              </a:rPr>
            </a:br>
            <a:endParaRPr lang="el-GR" sz="2800"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475656" y="1844824"/>
            <a:ext cx="6400800" cy="1752600"/>
          </a:xfrm>
        </p:spPr>
        <p:txBody>
          <a:bodyPr>
            <a:noAutofit/>
          </a:bodyPr>
          <a:lstStyle/>
          <a:p>
            <a:pPr algn="l"/>
            <a:r>
              <a:rPr lang="el-GR" sz="2800" dirty="0" smtClean="0">
                <a:solidFill>
                  <a:schemeClr val="tx1"/>
                </a:solidFill>
                <a:effectLst>
                  <a:outerShdw blurRad="38100" dist="38100" dir="2700000" algn="tl">
                    <a:srgbClr val="000000">
                      <a:alpha val="43137"/>
                    </a:srgbClr>
                  </a:outerShdw>
                </a:effectLst>
              </a:rPr>
              <a:t>Είναι μια οργάνωση της οποίας τα μέλη έχουν στρατολογηθεί με παραπλανητικά και ανήθικα μέσα.</a:t>
            </a:r>
            <a:br>
              <a:rPr lang="el-GR" sz="2800" dirty="0" smtClean="0">
                <a:solidFill>
                  <a:schemeClr val="tx1"/>
                </a:solidFill>
                <a:effectLst>
                  <a:outerShdw blurRad="38100" dist="38100" dir="2700000" algn="tl">
                    <a:srgbClr val="000000">
                      <a:alpha val="43137"/>
                    </a:srgbClr>
                  </a:outerShdw>
                </a:effectLst>
              </a:rPr>
            </a:br>
            <a:r>
              <a:rPr lang="el-GR" sz="2800" dirty="0" smtClean="0">
                <a:solidFill>
                  <a:schemeClr val="tx1"/>
                </a:solidFill>
                <a:effectLst>
                  <a:outerShdw blurRad="38100" dist="38100" dir="2700000" algn="tl">
                    <a:srgbClr val="000000">
                      <a:alpha val="43137"/>
                    </a:srgbClr>
                  </a:outerShdw>
                </a:effectLst>
              </a:rPr>
              <a:t>Αλλοιώνουν τη σκέψη και την προσωπικότητα των μελών τους και αφού τους αποκόψουν από οικογενειακό και φιλικό περιβάλλον, καταλήγουν να τους δημιουργήσουν απόλυτη εξάρτηση από την ομάδα.</a:t>
            </a:r>
            <a:r>
              <a:rPr lang="el-GR" sz="2800" dirty="0" smtClean="0"/>
              <a:t/>
            </a:r>
            <a:br>
              <a:rPr lang="el-GR" sz="2800" dirty="0" smtClean="0"/>
            </a:br>
            <a:endParaRPr lang="el-GR" sz="2800" dirty="0"/>
          </a:p>
        </p:txBody>
      </p:sp>
    </p:spTree>
    <p:extLst>
      <p:ext uri="{BB962C8B-B14F-4D97-AF65-F5344CB8AC3E}">
        <p14:creationId xmlns:p14="http://schemas.microsoft.com/office/powerpoint/2010/main" val="3069713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descr="C:\Documents and Settings\D\Επιφάνεια εργασίας\ΚΑΤΑΣΤΡΟΦΙΚΕΣ ΛΑΤΡΕΙΕΣ - ΛΙΑ\ΚΑΤΑΣΤΡΟΦΙΚΕΣ ΛΑΤΡΕΙΕΣ\2013-02-27_23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670014" cy="654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4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3074" name="Picture 2" descr="C:\Documents and Settings\D\Επιφάνεια εργασίας\ΚΑΤΑΣΤΡΟΦΙΚΕΣ ΛΑΤΡΕΙΕΣ - ΛΙΑ\ΚΑΤΑΣΤΡΟΦΙΚΕΣ ΛΑΤΡΕΙΕΣ\2013-02-27_232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8125"/>
            <a:ext cx="7429501" cy="640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5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836712"/>
            <a:ext cx="8229600" cy="4525963"/>
          </a:xfrm>
        </p:spPr>
        <p:txBody>
          <a:bodyPr>
            <a:normAutofit lnSpcReduction="10000"/>
          </a:bodyPr>
          <a:lstStyle/>
          <a:p>
            <a:pPr marL="0" indent="0" algn="ctr">
              <a:buNone/>
            </a:pPr>
            <a:r>
              <a:rPr lang="el-GR" dirty="0" smtClean="0">
                <a:solidFill>
                  <a:srgbClr val="0000CC"/>
                </a:solidFill>
                <a:effectLst>
                  <a:outerShdw blurRad="38100" dist="38100" dir="2700000" algn="tl">
                    <a:srgbClr val="000000">
                      <a:alpha val="43137"/>
                    </a:srgbClr>
                  </a:outerShdw>
                </a:effectLst>
              </a:rPr>
              <a:t>Ποιοί πέφτουν θύματα </a:t>
            </a:r>
          </a:p>
          <a:p>
            <a:pPr marL="0" indent="0" algn="ctr">
              <a:buNone/>
            </a:pPr>
            <a:r>
              <a:rPr lang="el-GR" dirty="0" smtClean="0">
                <a:solidFill>
                  <a:srgbClr val="0000CC"/>
                </a:solidFill>
                <a:effectLst>
                  <a:outerShdw blurRad="38100" dist="38100" dir="2700000" algn="tl">
                    <a:srgbClr val="000000">
                      <a:alpha val="43137"/>
                    </a:srgbClr>
                  </a:outerShdw>
                </a:effectLst>
              </a:rPr>
              <a:t>μιας καταστροφικής λατρείας;</a:t>
            </a:r>
          </a:p>
          <a:p>
            <a:r>
              <a:rPr lang="el-GR" dirty="0" smtClean="0">
                <a:effectLst>
                  <a:outerShdw blurRad="38100" dist="38100" dir="2700000" algn="tl">
                    <a:srgbClr val="000000">
                      <a:alpha val="43137"/>
                    </a:srgbClr>
                  </a:outerShdw>
                </a:effectLst>
              </a:rPr>
              <a:t>Θύματα πέφτουν κυρίως νέοι άνθρωποι με ευαισθησίες, ανασφάλειες, οικογενειακά προβλήματα, με χαμηλή αυτοεκτίμηση και αδύναμη θέληση.</a:t>
            </a:r>
          </a:p>
          <a:p>
            <a:r>
              <a:rPr lang="el-GR" dirty="0" smtClean="0">
                <a:effectLst>
                  <a:outerShdw blurRad="38100" dist="38100" dir="2700000" algn="tl">
                    <a:srgbClr val="000000">
                      <a:alpha val="43137"/>
                    </a:srgbClr>
                  </a:outerShdw>
                </a:effectLst>
              </a:rPr>
              <a:t>Άνθρωποι ευάλωτοι και εύπιστοι, καλοπροαίρετοι, που νοιώθουν όμως μοναξιά και αβεβαιότητα ή απλή περιέργεια.</a:t>
            </a:r>
          </a:p>
          <a:p>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14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099" name="Picture 3" descr="C:\Documents and Settings\D\Επιφάνεια εργασίας\ΚΑΤΑΣΤΡΟΦΙΚΕΣ ΛΑΤΡΕΙΕΣ - ΛΙΑ\ΚΑΤΑΣΤΡΟΦΙΚΕΣ ΛΑΤΡΕΙΕΣ\2013-02-27_232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4334319" cy="6552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C:\Documents and Settings\D\Επιφάνεια εργασίας\ΚΑΤΑΣΤΡΟΦΙΚΕΣ ΛΑΤΡΕΙΕΣ - ΛΙΑ\ΚΑΤΑΣΤΡΟΦΙΚΕΣ ΛΑΤΡΕΙΕΣ\2013-02-27_2326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240" y="332656"/>
            <a:ext cx="4331451" cy="6120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64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04664"/>
            <a:ext cx="8229600" cy="4525963"/>
          </a:xfrm>
        </p:spPr>
        <p:txBody>
          <a:bodyPr>
            <a:normAutofit lnSpcReduction="10000"/>
          </a:bodyPr>
          <a:lstStyle/>
          <a:p>
            <a:pPr marL="0" indent="0" algn="ctr">
              <a:buNone/>
            </a:pPr>
            <a:r>
              <a:rPr lang="el-GR" dirty="0" smtClean="0">
                <a:solidFill>
                  <a:srgbClr val="0000CC"/>
                </a:solidFill>
                <a:effectLst>
                  <a:outerShdw blurRad="38100" dist="38100" dir="2700000" algn="tl">
                    <a:srgbClr val="000000">
                      <a:alpha val="43137"/>
                    </a:srgbClr>
                  </a:outerShdw>
                </a:effectLst>
              </a:rPr>
              <a:t>Πως προσηλυτίζουν τα θύματά τους;</a:t>
            </a:r>
          </a:p>
          <a:p>
            <a:r>
              <a:rPr lang="el-GR" dirty="0" smtClean="0"/>
              <a:t>Ο προσηλυτισμός, μπορεί να γίνει οπουδήποτε. Παρουσιάζονται με πρόσωπο ευγένειας και ακολουθεί ένας βομβαρδισμός αγάπης και φιλίας.</a:t>
            </a:r>
          </a:p>
          <a:p>
            <a:r>
              <a:rPr lang="el-GR" dirty="0" smtClean="0"/>
              <a:t>Υπόσχονται πως θα </a:t>
            </a:r>
            <a:r>
              <a:rPr lang="el-GR" dirty="0" err="1" smtClean="0"/>
              <a:t>βρείς</a:t>
            </a:r>
            <a:r>
              <a:rPr lang="el-GR" dirty="0" smtClean="0"/>
              <a:t> </a:t>
            </a:r>
            <a:r>
              <a:rPr lang="el-GR" dirty="0" err="1" smtClean="0"/>
              <a:t>ό,τι</a:t>
            </a:r>
            <a:r>
              <a:rPr lang="el-GR" dirty="0" smtClean="0"/>
              <a:t> έχεις ανάγκη. Σκοπός τους είναι να δημιουργήσουν ψυχολογική εξάρτηση για να χρησιμοποιήσουν τα μέλη όπως θέλουν. </a:t>
            </a:r>
          </a:p>
          <a:p>
            <a:endParaRPr lang="el-GR" dirty="0"/>
          </a:p>
        </p:txBody>
      </p:sp>
    </p:spTree>
    <p:extLst>
      <p:ext uri="{BB962C8B-B14F-4D97-AF65-F5344CB8AC3E}">
        <p14:creationId xmlns:p14="http://schemas.microsoft.com/office/powerpoint/2010/main" val="141669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6146" name="Picture 2" descr="C:\Documents and Settings\D\Επιφάνεια εργασίας\ΚΑΤΑΣΤΡΟΦΙΚΕΣ ΛΑΤΡΕΙΕΣ - ΛΙΑ\ΚΑΤΑΣΤΡΟΦΙΚΕΣ ΛΑΤΡΕΙΕΣ\2013-02-27_232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465835" cy="6292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Documents and Settings\D\Επιφάνεια εργασίας\ΚΑΤΑΣΤΡΟΦΙΚΕΣ ΛΑΤΡΕΙΕΣ - ΛΙΑ\ΚΑΤΑΣΤΡΟΦΙΚΕΣ ΛΑΤΡΕΙΕΣ\satanism_cropp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32856"/>
            <a:ext cx="4019550" cy="311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6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29600" cy="4525963"/>
          </a:xfrm>
        </p:spPr>
        <p:txBody>
          <a:bodyPr>
            <a:normAutofit lnSpcReduction="10000"/>
          </a:bodyPr>
          <a:lstStyle/>
          <a:p>
            <a:pPr marL="0" indent="0" algn="ctr">
              <a:buNone/>
            </a:pPr>
            <a:r>
              <a:rPr lang="el-GR" dirty="0">
                <a:solidFill>
                  <a:srgbClr val="0000CC"/>
                </a:solidFill>
                <a:effectLst>
                  <a:outerShdw blurRad="38100" dist="38100" dir="2700000" algn="tl">
                    <a:srgbClr val="000000">
                      <a:alpha val="43137"/>
                    </a:srgbClr>
                  </a:outerShdw>
                </a:effectLst>
              </a:rPr>
              <a:t>Τι επιδιώκουν;</a:t>
            </a:r>
          </a:p>
          <a:p>
            <a:r>
              <a:rPr lang="el-GR" dirty="0"/>
              <a:t>Εκτός από τα χρήματα, με εξαναγκασμό και εκβιασμό οδηγούν τα μέλη τους σε κάθε παράνομη και ανήθικη πράξη: κακοποίηση, πορνεία, διακίνηση και χρήση ναρκωτικών, κλοπές, φόνους ή και ομαδικές αυτοκτονίες.</a:t>
            </a:r>
          </a:p>
          <a:p>
            <a:r>
              <a:rPr lang="el-GR" dirty="0"/>
              <a:t>Οι αρχηγοί τους λατρεύονται ως θεοί ή ως φωτισμένοι και  απολαμβάνουν τιμές, χρήμα και δόξα. </a:t>
            </a:r>
          </a:p>
          <a:p>
            <a:endParaRPr lang="el-GR" dirty="0"/>
          </a:p>
        </p:txBody>
      </p:sp>
    </p:spTree>
    <p:extLst>
      <p:ext uri="{BB962C8B-B14F-4D97-AF65-F5344CB8AC3E}">
        <p14:creationId xmlns:p14="http://schemas.microsoft.com/office/powerpoint/2010/main" val="1763377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283</Words>
  <Application>Microsoft Office PowerPoint</Application>
  <PresentationFormat>Προβολή στην οθόνη (4:3)</PresentationFormat>
  <Paragraphs>18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Παρουσίαση του PowerPoint</vt:lpstr>
      <vt:lpstr>     Τι είναι μια καταστροφική λατρεία;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Τι είναι μια καταστροφική λατρεία;  </dc:title>
  <dc:creator>D</dc:creator>
  <cp:lastModifiedBy>D</cp:lastModifiedBy>
  <cp:revision>12</cp:revision>
  <dcterms:created xsi:type="dcterms:W3CDTF">2013-04-23T19:22:09Z</dcterms:created>
  <dcterms:modified xsi:type="dcterms:W3CDTF">2013-04-23T19:59:19Z</dcterms:modified>
</cp:coreProperties>
</file>