
<file path=[Content_Types].xml><?xml version="1.0" encoding="utf-8"?>
<Types xmlns="http://schemas.openxmlformats.org/package/2006/content-types">
  <Default Extension="png" ContentType="image/png"/>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charts/chart4.xml" ContentType="application/vnd.openxmlformats-officedocument.drawingml.chart+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8" r:id="rId25"/>
    <p:sldId id="280" r:id="rId26"/>
    <p:sldId id="281" r:id="rId27"/>
    <p:sldId id="282" r:id="rId28"/>
    <p:sldId id="283" r:id="rId29"/>
    <p:sldId id="284" r:id="rId30"/>
    <p:sldId id="285" r:id="rId31"/>
    <p:sldId id="286" r:id="rId32"/>
    <p:sldId id="287"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3" d="100"/>
          <a:sy n="53" d="100"/>
        </p:scale>
        <p:origin x="-102" y="-5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tx>
                <c:rich>
                  <a:bodyPr/>
                  <a:lstStyle/>
                  <a:p>
                    <a:r>
                      <a:rPr lang="en-US" sz="2000" b="1" dirty="0" err="1"/>
                      <a:t>NAI</a:t>
                    </a:r>
                    <a:r>
                      <a:rPr lang="en-US" dirty="0"/>
                      <a:t>
</a:t>
                    </a:r>
                    <a:r>
                      <a:rPr lang="en-US" dirty="0" smtClean="0"/>
                      <a:t>71</a:t>
                    </a:r>
                    <a:r>
                      <a:rPr lang="el-GR" dirty="0" smtClean="0"/>
                      <a:t> μαθητές</a:t>
                    </a:r>
                    <a:r>
                      <a:rPr lang="en-US" dirty="0"/>
                      <a:t>
</a:t>
                    </a:r>
                    <a:r>
                      <a:rPr lang="en-US" b="1" dirty="0"/>
                      <a:t>47%</a:t>
                    </a:r>
                  </a:p>
                </c:rich>
              </c:tx>
              <c:dLblPos val="inEnd"/>
              <c:showLegendKey val="0"/>
              <c:showVal val="1"/>
              <c:showCatName val="1"/>
              <c:showSerName val="0"/>
              <c:showPercent val="1"/>
              <c:showBubbleSize val="0"/>
              <c:separator>
</c:separator>
            </c:dLbl>
            <c:dLbl>
              <c:idx val="1"/>
              <c:layout/>
              <c:tx>
                <c:rich>
                  <a:bodyPr/>
                  <a:lstStyle/>
                  <a:p>
                    <a:r>
                      <a:rPr lang="en-US" sz="2000" b="1" dirty="0" err="1"/>
                      <a:t>OXI</a:t>
                    </a:r>
                    <a:r>
                      <a:rPr lang="en-US" dirty="0"/>
                      <a:t>
</a:t>
                    </a:r>
                    <a:r>
                      <a:rPr lang="en-US" dirty="0" smtClean="0"/>
                      <a:t>79 </a:t>
                    </a:r>
                    <a:r>
                      <a:rPr lang="el-GR" dirty="0" smtClean="0"/>
                      <a:t>μαθητές</a:t>
                    </a:r>
                    <a:r>
                      <a:rPr lang="en-US" dirty="0"/>
                      <a:t>
</a:t>
                    </a:r>
                    <a:r>
                      <a:rPr lang="en-US" b="1" dirty="0"/>
                      <a:t>53%</a:t>
                    </a:r>
                  </a:p>
                </c:rich>
              </c:tx>
              <c:dLblPos val="inEnd"/>
              <c:showLegendKey val="0"/>
              <c:showVal val="1"/>
              <c:showCatName val="1"/>
              <c:showSerName val="0"/>
              <c:showPercent val="1"/>
              <c:showBubbleSize val="0"/>
              <c:separator>
</c:separator>
            </c:dLbl>
            <c:txPr>
              <a:bodyPr/>
              <a:lstStyle/>
              <a:p>
                <a:pPr>
                  <a:defRPr sz="1800"/>
                </a:pPr>
                <a:endParaRPr lang="el-GR"/>
              </a:p>
            </c:txPr>
            <c:dLblPos val="inEnd"/>
            <c:showLegendKey val="0"/>
            <c:showVal val="1"/>
            <c:showCatName val="1"/>
            <c:showSerName val="0"/>
            <c:showPercent val="1"/>
            <c:showBubbleSize val="0"/>
            <c:separator>
</c:separator>
            <c:showLeaderLines val="1"/>
          </c:dLbls>
          <c:cat>
            <c:strRef>
              <c:f>Sheet1!$A$1:$A$2</c:f>
              <c:strCache>
                <c:ptCount val="2"/>
                <c:pt idx="0">
                  <c:v>NAI</c:v>
                </c:pt>
                <c:pt idx="1">
                  <c:v>OXI</c:v>
                </c:pt>
              </c:strCache>
            </c:strRef>
          </c:cat>
          <c:val>
            <c:numRef>
              <c:f>Sheet1!$B$1:$B$2</c:f>
              <c:numCache>
                <c:formatCode>General</c:formatCode>
                <c:ptCount val="2"/>
                <c:pt idx="0">
                  <c:v>71</c:v>
                </c:pt>
                <c:pt idx="1">
                  <c:v>79</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invertIfNegative val="0"/>
          <c:cat>
            <c:strRef>
              <c:f>Sheet1!$A$4:$A$6</c:f>
              <c:strCache>
                <c:ptCount val="3"/>
                <c:pt idx="0">
                  <c:v>ΜΕΧΡΙ 12 ΕΤΩΝ</c:v>
                </c:pt>
                <c:pt idx="1">
                  <c:v>13 - 15 ΕΤΩΝ</c:v>
                </c:pt>
                <c:pt idx="2">
                  <c:v>16 - 18 ΕΤΩΝ</c:v>
                </c:pt>
              </c:strCache>
            </c:strRef>
          </c:cat>
          <c:val>
            <c:numRef>
              <c:f>Sheet1!$B$4:$B$6</c:f>
              <c:numCache>
                <c:formatCode>General</c:formatCode>
                <c:ptCount val="3"/>
                <c:pt idx="0">
                  <c:v>10</c:v>
                </c:pt>
                <c:pt idx="1">
                  <c:v>31</c:v>
                </c:pt>
                <c:pt idx="2">
                  <c:v>16</c:v>
                </c:pt>
              </c:numCache>
            </c:numRef>
          </c:val>
        </c:ser>
        <c:dLbls>
          <c:showLegendKey val="0"/>
          <c:showVal val="0"/>
          <c:showCatName val="0"/>
          <c:showSerName val="0"/>
          <c:showPercent val="0"/>
          <c:showBubbleSize val="0"/>
        </c:dLbls>
        <c:gapWidth val="150"/>
        <c:axId val="67862528"/>
        <c:axId val="80822656"/>
      </c:barChart>
      <c:catAx>
        <c:axId val="67862528"/>
        <c:scaling>
          <c:orientation val="minMax"/>
        </c:scaling>
        <c:delete val="0"/>
        <c:axPos val="b"/>
        <c:majorTickMark val="out"/>
        <c:minorTickMark val="none"/>
        <c:tickLblPos val="nextTo"/>
        <c:txPr>
          <a:bodyPr/>
          <a:lstStyle/>
          <a:p>
            <a:pPr>
              <a:defRPr sz="1600"/>
            </a:pPr>
            <a:endParaRPr lang="el-GR"/>
          </a:p>
        </c:txPr>
        <c:crossAx val="80822656"/>
        <c:crosses val="autoZero"/>
        <c:auto val="1"/>
        <c:lblAlgn val="ctr"/>
        <c:lblOffset val="100"/>
        <c:noMultiLvlLbl val="0"/>
      </c:catAx>
      <c:valAx>
        <c:axId val="80822656"/>
        <c:scaling>
          <c:orientation val="minMax"/>
        </c:scaling>
        <c:delete val="0"/>
        <c:axPos val="l"/>
        <c:majorGridlines/>
        <c:numFmt formatCode="General" sourceLinked="1"/>
        <c:majorTickMark val="out"/>
        <c:minorTickMark val="none"/>
        <c:tickLblPos val="nextTo"/>
        <c:txPr>
          <a:bodyPr/>
          <a:lstStyle/>
          <a:p>
            <a:pPr>
              <a:defRPr sz="1800"/>
            </a:pPr>
            <a:endParaRPr lang="el-GR"/>
          </a:p>
        </c:txPr>
        <c:crossAx val="6786252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manualLayout>
                  <c:x val="-0.21723221471327034"/>
                  <c:y val="5.7263375177189484E-2"/>
                </c:manualLayout>
              </c:layout>
              <c:tx>
                <c:rich>
                  <a:bodyPr/>
                  <a:lstStyle/>
                  <a:p>
                    <a:r>
                      <a:rPr lang="el-GR" b="1" dirty="0"/>
                      <a:t>πολύ</a:t>
                    </a:r>
                    <a:r>
                      <a:rPr lang="el-GR" dirty="0"/>
                      <a:t>
</a:t>
                    </a:r>
                    <a:r>
                      <a:rPr lang="el-GR" dirty="0" smtClean="0"/>
                      <a:t>48 μαθητές</a:t>
                    </a:r>
                    <a:r>
                      <a:rPr lang="el-GR" dirty="0"/>
                      <a:t>
</a:t>
                    </a:r>
                    <a:r>
                      <a:rPr lang="el-GR" b="1" dirty="0"/>
                      <a:t>30%</a:t>
                    </a:r>
                  </a:p>
                </c:rich>
              </c:tx>
              <c:showLegendKey val="0"/>
              <c:showVal val="1"/>
              <c:showCatName val="1"/>
              <c:showSerName val="0"/>
              <c:showPercent val="1"/>
              <c:showBubbleSize val="0"/>
              <c:separator>
</c:separator>
            </c:dLbl>
            <c:dLbl>
              <c:idx val="1"/>
              <c:layout/>
              <c:tx>
                <c:rich>
                  <a:bodyPr/>
                  <a:lstStyle/>
                  <a:p>
                    <a:r>
                      <a:rPr lang="el-GR" b="1" dirty="0"/>
                      <a:t>αρκετά</a:t>
                    </a:r>
                    <a:r>
                      <a:rPr lang="el-GR" dirty="0"/>
                      <a:t>
</a:t>
                    </a:r>
                    <a:r>
                      <a:rPr lang="el-GR" dirty="0" smtClean="0"/>
                      <a:t>82 μαθητές</a:t>
                    </a:r>
                    <a:r>
                      <a:rPr lang="el-GR" dirty="0"/>
                      <a:t>
</a:t>
                    </a:r>
                    <a:r>
                      <a:rPr lang="el-GR" b="1" dirty="0"/>
                      <a:t>52%</a:t>
                    </a:r>
                  </a:p>
                </c:rich>
              </c:tx>
              <c:showLegendKey val="0"/>
              <c:showVal val="1"/>
              <c:showCatName val="1"/>
              <c:showSerName val="0"/>
              <c:showPercent val="1"/>
              <c:showBubbleSize val="0"/>
              <c:separator>
</c:separator>
            </c:dLbl>
            <c:dLbl>
              <c:idx val="2"/>
              <c:layout/>
              <c:tx>
                <c:rich>
                  <a:bodyPr/>
                  <a:lstStyle/>
                  <a:p>
                    <a:r>
                      <a:rPr lang="el-GR" b="1" dirty="0"/>
                      <a:t>λίγο</a:t>
                    </a:r>
                    <a:r>
                      <a:rPr lang="el-GR" dirty="0"/>
                      <a:t>
</a:t>
                    </a:r>
                    <a:r>
                      <a:rPr lang="el-GR" dirty="0" smtClean="0"/>
                      <a:t>21 μαθητές</a:t>
                    </a:r>
                    <a:r>
                      <a:rPr lang="el-GR" dirty="0"/>
                      <a:t>
</a:t>
                    </a:r>
                    <a:r>
                      <a:rPr lang="el-GR" b="1" dirty="0"/>
                      <a:t>13%</a:t>
                    </a:r>
                  </a:p>
                </c:rich>
              </c:tx>
              <c:showLegendKey val="0"/>
              <c:showVal val="1"/>
              <c:showCatName val="1"/>
              <c:showSerName val="0"/>
              <c:showPercent val="1"/>
              <c:showBubbleSize val="0"/>
              <c:separator>
</c:separator>
            </c:dLbl>
            <c:dLbl>
              <c:idx val="3"/>
              <c:layout/>
              <c:tx>
                <c:rich>
                  <a:bodyPr/>
                  <a:lstStyle/>
                  <a:p>
                    <a:r>
                      <a:rPr lang="el-GR" b="1" dirty="0"/>
                      <a:t>καθόλου</a:t>
                    </a:r>
                    <a:r>
                      <a:rPr lang="el-GR" dirty="0"/>
                      <a:t>
</a:t>
                    </a:r>
                    <a:r>
                      <a:rPr lang="el-GR" dirty="0" smtClean="0"/>
                      <a:t>7 μαθητές</a:t>
                    </a:r>
                    <a:r>
                      <a:rPr lang="el-GR" dirty="0"/>
                      <a:t>
</a:t>
                    </a:r>
                    <a:r>
                      <a:rPr lang="el-GR" b="1" dirty="0"/>
                      <a:t>5%</a:t>
                    </a:r>
                  </a:p>
                </c:rich>
              </c:tx>
              <c:showLegendKey val="0"/>
              <c:showVal val="1"/>
              <c:showCatName val="1"/>
              <c:showSerName val="0"/>
              <c:showPercent val="1"/>
              <c:showBubbleSize val="0"/>
              <c:separator>
</c:separator>
            </c:dLbl>
            <c:txPr>
              <a:bodyPr/>
              <a:lstStyle/>
              <a:p>
                <a:pPr>
                  <a:defRPr sz="1800"/>
                </a:pPr>
                <a:endParaRPr lang="el-GR"/>
              </a:p>
            </c:txPr>
            <c:showLegendKey val="0"/>
            <c:showVal val="1"/>
            <c:showCatName val="1"/>
            <c:showSerName val="0"/>
            <c:showPercent val="1"/>
            <c:showBubbleSize val="0"/>
            <c:separator>
</c:separator>
            <c:showLeaderLines val="1"/>
          </c:dLbls>
          <c:cat>
            <c:strRef>
              <c:f>Sheet1!$A$1:$A$4</c:f>
              <c:strCache>
                <c:ptCount val="4"/>
                <c:pt idx="0">
                  <c:v>πολύ</c:v>
                </c:pt>
                <c:pt idx="1">
                  <c:v>αρκετά</c:v>
                </c:pt>
                <c:pt idx="2">
                  <c:v>λίγο</c:v>
                </c:pt>
                <c:pt idx="3">
                  <c:v>καθόλου</c:v>
                </c:pt>
              </c:strCache>
            </c:strRef>
          </c:cat>
          <c:val>
            <c:numRef>
              <c:f>Sheet1!$B$1:$B$4</c:f>
              <c:numCache>
                <c:formatCode>General</c:formatCode>
                <c:ptCount val="4"/>
                <c:pt idx="0">
                  <c:v>48</c:v>
                </c:pt>
                <c:pt idx="1">
                  <c:v>82</c:v>
                </c:pt>
                <c:pt idx="2">
                  <c:v>21</c:v>
                </c:pt>
                <c:pt idx="3">
                  <c:v>7</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l-G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30"/>
      <c:rotY val="0"/>
      <c:rAngAx val="0"/>
      <c:perspective val="30"/>
    </c:view3D>
    <c:floor>
      <c:thickness val="0"/>
    </c:floor>
    <c:sideWall>
      <c:thickness val="0"/>
    </c:sideWall>
    <c:backWall>
      <c:thickness val="0"/>
    </c:backWall>
    <c:plotArea>
      <c:layout/>
      <c:pie3DChart>
        <c:varyColors val="1"/>
        <c:ser>
          <c:idx val="0"/>
          <c:order val="0"/>
          <c:dLbls>
            <c:dLbl>
              <c:idx val="0"/>
              <c:layout/>
              <c:tx>
                <c:rich>
                  <a:bodyPr/>
                  <a:lstStyle/>
                  <a:p>
                    <a:r>
                      <a:rPr lang="el-GR" b="1" dirty="0"/>
                      <a:t>γονείς</a:t>
                    </a:r>
                    <a:r>
                      <a:rPr lang="el-GR" dirty="0"/>
                      <a:t>
</a:t>
                    </a:r>
                    <a:r>
                      <a:rPr lang="el-GR" dirty="0" smtClean="0"/>
                      <a:t>73 μαθητές</a:t>
                    </a:r>
                    <a:r>
                      <a:rPr lang="el-GR" dirty="0"/>
                      <a:t>
</a:t>
                    </a:r>
                    <a:r>
                      <a:rPr lang="el-GR" b="1" dirty="0"/>
                      <a:t>30%</a:t>
                    </a:r>
                  </a:p>
                </c:rich>
              </c:tx>
              <c:showLegendKey val="1"/>
              <c:showVal val="1"/>
              <c:showCatName val="1"/>
              <c:showSerName val="0"/>
              <c:showPercent val="1"/>
              <c:showBubbleSize val="0"/>
              <c:separator>
</c:separator>
            </c:dLbl>
            <c:dLbl>
              <c:idx val="1"/>
              <c:layout>
                <c:manualLayout>
                  <c:x val="-0.17492233768897472"/>
                  <c:y val="-0.2631080681029227"/>
                </c:manualLayout>
              </c:layout>
              <c:tx>
                <c:rich>
                  <a:bodyPr/>
                  <a:lstStyle/>
                  <a:p>
                    <a:r>
                      <a:rPr lang="el-GR" b="1" dirty="0"/>
                      <a:t>μεγαλύτερα αδέλφια</a:t>
                    </a:r>
                    <a:r>
                      <a:rPr lang="el-GR" dirty="0"/>
                      <a:t>
</a:t>
                    </a:r>
                    <a:r>
                      <a:rPr lang="el-GR" dirty="0" smtClean="0"/>
                      <a:t>29 μαθητές</a:t>
                    </a:r>
                    <a:r>
                      <a:rPr lang="el-GR" dirty="0"/>
                      <a:t>
</a:t>
                    </a:r>
                    <a:r>
                      <a:rPr lang="el-GR" b="1" dirty="0"/>
                      <a:t>12%</a:t>
                    </a:r>
                  </a:p>
                </c:rich>
              </c:tx>
              <c:showLegendKey val="1"/>
              <c:showVal val="1"/>
              <c:showCatName val="1"/>
              <c:showSerName val="0"/>
              <c:showPercent val="1"/>
              <c:showBubbleSize val="0"/>
              <c:separator>
</c:separator>
            </c:dLbl>
            <c:dLbl>
              <c:idx val="2"/>
              <c:layout/>
              <c:tx>
                <c:rich>
                  <a:bodyPr/>
                  <a:lstStyle/>
                  <a:p>
                    <a:r>
                      <a:rPr lang="el-GR" b="1" dirty="0"/>
                      <a:t>φίλους</a:t>
                    </a:r>
                    <a:r>
                      <a:rPr lang="el-GR" dirty="0"/>
                      <a:t>
</a:t>
                    </a:r>
                    <a:r>
                      <a:rPr lang="el-GR" dirty="0" smtClean="0"/>
                      <a:t>60 μαθητές</a:t>
                    </a:r>
                    <a:r>
                      <a:rPr lang="el-GR" dirty="0"/>
                      <a:t>
</a:t>
                    </a:r>
                    <a:r>
                      <a:rPr lang="el-GR" b="1" dirty="0"/>
                      <a:t>24%</a:t>
                    </a:r>
                  </a:p>
                </c:rich>
              </c:tx>
              <c:showLegendKey val="1"/>
              <c:showVal val="1"/>
              <c:showCatName val="1"/>
              <c:showSerName val="0"/>
              <c:showPercent val="1"/>
              <c:showBubbleSize val="0"/>
              <c:separator>
</c:separator>
            </c:dLbl>
            <c:dLbl>
              <c:idx val="3"/>
              <c:layout>
                <c:manualLayout>
                  <c:x val="3.84281554186287E-2"/>
                  <c:y val="6.1068927600996664E-3"/>
                </c:manualLayout>
              </c:layout>
              <c:tx>
                <c:rich>
                  <a:bodyPr/>
                  <a:lstStyle/>
                  <a:p>
                    <a:r>
                      <a:rPr lang="el-GR" b="1" dirty="0"/>
                      <a:t>διαδίκτυο και σχετικά έντυπα</a:t>
                    </a:r>
                    <a:r>
                      <a:rPr lang="el-GR" dirty="0"/>
                      <a:t>
</a:t>
                    </a:r>
                    <a:r>
                      <a:rPr lang="el-GR" dirty="0" smtClean="0"/>
                      <a:t>56 μαθητές</a:t>
                    </a:r>
                    <a:r>
                      <a:rPr lang="el-GR" dirty="0"/>
                      <a:t>
</a:t>
                    </a:r>
                    <a:r>
                      <a:rPr lang="el-GR" b="1" dirty="0"/>
                      <a:t>23%</a:t>
                    </a:r>
                  </a:p>
                </c:rich>
              </c:tx>
              <c:showLegendKey val="1"/>
              <c:showVal val="1"/>
              <c:showCatName val="1"/>
              <c:showSerName val="0"/>
              <c:showPercent val="1"/>
              <c:showBubbleSize val="0"/>
              <c:separator>
</c:separator>
            </c:dLbl>
            <c:dLbl>
              <c:idx val="4"/>
              <c:layout>
                <c:manualLayout>
                  <c:x val="8.7780177202533088E-2"/>
                  <c:y val="1.468627862144798E-2"/>
                </c:manualLayout>
              </c:layout>
              <c:tx>
                <c:rich>
                  <a:bodyPr/>
                  <a:lstStyle/>
                  <a:p>
                    <a:r>
                      <a:rPr lang="el-GR" b="1" dirty="0"/>
                      <a:t>κάποιον ειδικό</a:t>
                    </a:r>
                    <a:r>
                      <a:rPr lang="el-GR" dirty="0"/>
                      <a:t>
</a:t>
                    </a:r>
                    <a:r>
                      <a:rPr lang="el-GR" dirty="0" smtClean="0"/>
                      <a:t>26 μαθητές</a:t>
                    </a:r>
                    <a:r>
                      <a:rPr lang="el-GR" dirty="0"/>
                      <a:t>
</a:t>
                    </a:r>
                    <a:r>
                      <a:rPr lang="el-GR" b="1" dirty="0"/>
                      <a:t>11%</a:t>
                    </a:r>
                  </a:p>
                </c:rich>
              </c:tx>
              <c:showLegendKey val="1"/>
              <c:showVal val="1"/>
              <c:showCatName val="1"/>
              <c:showSerName val="0"/>
              <c:showPercent val="1"/>
              <c:showBubbleSize val="0"/>
              <c:separator>
</c:separator>
            </c:dLbl>
            <c:txPr>
              <a:bodyPr/>
              <a:lstStyle/>
              <a:p>
                <a:pPr>
                  <a:defRPr sz="1800"/>
                </a:pPr>
                <a:endParaRPr lang="el-GR"/>
              </a:p>
            </c:txPr>
            <c:showLegendKey val="1"/>
            <c:showVal val="1"/>
            <c:showCatName val="1"/>
            <c:showSerName val="0"/>
            <c:showPercent val="1"/>
            <c:showBubbleSize val="0"/>
            <c:separator>
</c:separator>
            <c:showLeaderLines val="1"/>
          </c:dLbls>
          <c:cat>
            <c:strRef>
              <c:f>Sheet2!$A$1:$A$5</c:f>
              <c:strCache>
                <c:ptCount val="5"/>
                <c:pt idx="0">
                  <c:v>γονείς</c:v>
                </c:pt>
                <c:pt idx="1">
                  <c:v>μεγαλύτερα αδέλφια</c:v>
                </c:pt>
                <c:pt idx="2">
                  <c:v>φίλους</c:v>
                </c:pt>
                <c:pt idx="3">
                  <c:v>διαδίκτυο και σχετικά έντυπα</c:v>
                </c:pt>
                <c:pt idx="4">
                  <c:v>κάποιον ειδικό</c:v>
                </c:pt>
              </c:strCache>
            </c:strRef>
          </c:cat>
          <c:val>
            <c:numRef>
              <c:f>Sheet2!$B$1:$B$5</c:f>
              <c:numCache>
                <c:formatCode>General</c:formatCode>
                <c:ptCount val="5"/>
                <c:pt idx="0">
                  <c:v>73</c:v>
                </c:pt>
                <c:pt idx="1">
                  <c:v>29</c:v>
                </c:pt>
                <c:pt idx="2">
                  <c:v>60</c:v>
                </c:pt>
                <c:pt idx="3">
                  <c:v>56</c:v>
                </c:pt>
                <c:pt idx="4">
                  <c:v>26</c:v>
                </c:pt>
              </c:numCache>
            </c:numRef>
          </c:val>
        </c:ser>
        <c:dLbls>
          <c:showLegendKey val="0"/>
          <c:showVal val="0"/>
          <c:showCatName val="0"/>
          <c:showSerName val="0"/>
          <c:showPercent val="0"/>
          <c:showBubbleSize val="0"/>
          <c:showLeaderLines val="1"/>
        </c:dLbls>
      </c:pie3DChart>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C2FBD0-DB08-4889-935C-0E05923635C0}" type="datetimeFigureOut">
              <a:rPr lang="el-GR" smtClean="0"/>
              <a:t>25/4/2013</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14876D-B3E7-4607-9583-993E98E59C1B}" type="slidenum">
              <a:rPr lang="el-GR" smtClean="0"/>
              <a:t>‹#›</a:t>
            </a:fld>
            <a:endParaRPr lang="el-GR"/>
          </a:p>
        </p:txBody>
      </p:sp>
    </p:spTree>
    <p:extLst>
      <p:ext uri="{BB962C8B-B14F-4D97-AF65-F5344CB8AC3E}">
        <p14:creationId xmlns:p14="http://schemas.microsoft.com/office/powerpoint/2010/main" val="7392125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25F3943A-54F1-4F63-AF9B-766CCA3B8540}" type="slidenum">
              <a:rPr lang="el-GR"/>
              <a:pPr eaLnBrk="1" hangingPunct="1"/>
              <a:t>33</a:t>
            </a:fld>
            <a:endParaRPr lang="el-G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50EA7C5-F8F8-4E13-8DCA-2FC9F4D535A3}" type="slidenum">
              <a:rPr lang="el-GR"/>
              <a:pPr eaLnBrk="1" hangingPunct="1"/>
              <a:t>42</a:t>
            </a:fld>
            <a:endParaRPr lang="el-GR"/>
          </a:p>
        </p:txBody>
      </p:sp>
      <p:sp>
        <p:nvSpPr>
          <p:cNvPr id="29699" name="Rectangle 2"/>
          <p:cNvSpPr>
            <a:spLocks noRot="1" noChangeArrowheads="1" noTextEdit="1"/>
          </p:cNvSpPr>
          <p:nvPr>
            <p:ph type="sldImg"/>
          </p:nvPr>
        </p:nvSpPr>
        <p:spPr>
          <a:ln/>
        </p:spPr>
      </p:sp>
      <p:sp>
        <p:nvSpPr>
          <p:cNvPr id="2970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846A5A7-7C46-4D02-BD71-2E831BEB9971}" type="slidenum">
              <a:rPr lang="el-GR"/>
              <a:pPr eaLnBrk="1" hangingPunct="1"/>
              <a:t>43</a:t>
            </a:fld>
            <a:endParaRPr lang="el-GR"/>
          </a:p>
        </p:txBody>
      </p:sp>
      <p:sp>
        <p:nvSpPr>
          <p:cNvPr id="30723" name="Rectangle 2"/>
          <p:cNvSpPr>
            <a:spLocks noRo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44D3F2F5-6EE2-4AA2-9A8E-D6D09C74897E}" type="slidenum">
              <a:rPr lang="el-GR"/>
              <a:pPr eaLnBrk="1" hangingPunct="1"/>
              <a:t>44</a:t>
            </a:fld>
            <a:endParaRPr lang="el-GR"/>
          </a:p>
        </p:txBody>
      </p:sp>
      <p:sp>
        <p:nvSpPr>
          <p:cNvPr id="31747" name="Rectangle 2"/>
          <p:cNvSpPr>
            <a:spLocks noRo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8CDA852-7F6B-4963-865A-053B5F6FA9CA}" type="slidenum">
              <a:rPr lang="el-GR"/>
              <a:pPr eaLnBrk="1" hangingPunct="1"/>
              <a:t>45</a:t>
            </a:fld>
            <a:endParaRPr lang="el-GR"/>
          </a:p>
        </p:txBody>
      </p:sp>
      <p:sp>
        <p:nvSpPr>
          <p:cNvPr id="32771" name="Rectangle 2"/>
          <p:cNvSpPr>
            <a:spLocks noRo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3E328CF0-86AB-4C64-8C76-283E909534EA}" type="slidenum">
              <a:rPr lang="el-GR"/>
              <a:pPr eaLnBrk="1" hangingPunct="1"/>
              <a:t>46</a:t>
            </a:fld>
            <a:endParaRPr lang="el-GR"/>
          </a:p>
        </p:txBody>
      </p:sp>
      <p:sp>
        <p:nvSpPr>
          <p:cNvPr id="33795" name="Rectangle 2"/>
          <p:cNvSpPr>
            <a:spLocks noRo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1FF36EB-2C0F-41F3-84F2-EFE1D3837AD1}" type="slidenum">
              <a:rPr lang="el-GR"/>
              <a:pPr eaLnBrk="1" hangingPunct="1"/>
              <a:t>47</a:t>
            </a:fld>
            <a:endParaRPr lang="el-GR"/>
          </a:p>
        </p:txBody>
      </p:sp>
      <p:sp>
        <p:nvSpPr>
          <p:cNvPr id="34819" name="Rectangle 2"/>
          <p:cNvSpPr>
            <a:spLocks noRo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55BF4644-4ED2-4EC6-BA75-501D7C46F824}" type="slidenum">
              <a:rPr lang="el-GR"/>
              <a:pPr eaLnBrk="1" hangingPunct="1"/>
              <a:t>34</a:t>
            </a:fld>
            <a:endParaRPr lang="el-GR"/>
          </a:p>
        </p:txBody>
      </p:sp>
      <p:sp>
        <p:nvSpPr>
          <p:cNvPr id="21507" name="Rectangle 2"/>
          <p:cNvSpPr>
            <a:spLocks noRot="1" noChangeArrowheads="1" noTextEdit="1"/>
          </p:cNvSpPr>
          <p:nvPr>
            <p:ph type="sldImg"/>
          </p:nvPr>
        </p:nvSpPr>
        <p:spPr>
          <a:ln/>
        </p:spPr>
      </p:sp>
      <p:sp>
        <p:nvSpPr>
          <p:cNvPr id="2150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E6EA8AF6-A691-44EE-AEBF-5F180F2F7130}" type="slidenum">
              <a:rPr lang="el-GR"/>
              <a:pPr eaLnBrk="1" hangingPunct="1"/>
              <a:t>35</a:t>
            </a:fld>
            <a:endParaRPr lang="el-GR"/>
          </a:p>
        </p:txBody>
      </p:sp>
      <p:sp>
        <p:nvSpPr>
          <p:cNvPr id="22531" name="Rectangle 2"/>
          <p:cNvSpPr>
            <a:spLocks noRo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B707A76B-FC87-454E-B8BB-3D91321C05B6}" type="slidenum">
              <a:rPr lang="el-GR"/>
              <a:pPr eaLnBrk="1" hangingPunct="1"/>
              <a:t>36</a:t>
            </a:fld>
            <a:endParaRPr lang="el-GR"/>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1AAFE37F-1512-4B51-AC7A-8AAED51521C1}" type="slidenum">
              <a:rPr lang="el-GR"/>
              <a:pPr eaLnBrk="1" hangingPunct="1"/>
              <a:t>37</a:t>
            </a:fld>
            <a:endParaRPr lang="el-GR"/>
          </a:p>
        </p:txBody>
      </p:sp>
      <p:sp>
        <p:nvSpPr>
          <p:cNvPr id="24579" name="Rectangle 2"/>
          <p:cNvSpPr>
            <a:spLocks noRot="1" noChangeArrowheads="1" noTextEdit="1"/>
          </p:cNvSpPr>
          <p:nvPr>
            <p:ph type="sldImg"/>
          </p:nvPr>
        </p:nvSpPr>
        <p:spPr>
          <a:ln/>
        </p:spPr>
      </p:sp>
      <p:sp>
        <p:nvSpPr>
          <p:cNvPr id="24580"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A62D866-3266-41D4-B98D-ED6B0BD3F3D3}" type="slidenum">
              <a:rPr lang="el-GR"/>
              <a:pPr eaLnBrk="1" hangingPunct="1"/>
              <a:t>38</a:t>
            </a:fld>
            <a:endParaRPr lang="el-GR"/>
          </a:p>
        </p:txBody>
      </p:sp>
      <p:sp>
        <p:nvSpPr>
          <p:cNvPr id="25603" name="Rectangle 2"/>
          <p:cNvSpPr>
            <a:spLocks noRo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4595D73-7F1D-4E3F-A2EC-F9210BF60F35}" type="slidenum">
              <a:rPr lang="el-GR"/>
              <a:pPr eaLnBrk="1" hangingPunct="1"/>
              <a:t>39</a:t>
            </a:fld>
            <a:endParaRPr lang="el-GR"/>
          </a:p>
        </p:txBody>
      </p:sp>
      <p:sp>
        <p:nvSpPr>
          <p:cNvPr id="26627" name="Rectangle 2"/>
          <p:cNvSpPr>
            <a:spLocks noRot="1" noChangeArrowheads="1" noTextEdit="1"/>
          </p:cNvSpPr>
          <p:nvPr>
            <p:ph type="sldImg"/>
          </p:nvPr>
        </p:nvSpPr>
        <p:spPr>
          <a:ln/>
        </p:spPr>
      </p:sp>
      <p:sp>
        <p:nvSpPr>
          <p:cNvPr id="26628"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F086C323-9E85-4978-A7DD-44EC69EE6178}" type="slidenum">
              <a:rPr lang="el-GR"/>
              <a:pPr eaLnBrk="1" hangingPunct="1"/>
              <a:t>40</a:t>
            </a:fld>
            <a:endParaRPr lang="el-GR"/>
          </a:p>
        </p:txBody>
      </p:sp>
      <p:sp>
        <p:nvSpPr>
          <p:cNvPr id="27651" name="Rectangle 2"/>
          <p:cNvSpPr>
            <a:spLocks noRo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fld id="{9CE590FF-3A20-4052-82F2-C35AD06410BC}" type="slidenum">
              <a:rPr lang="el-GR"/>
              <a:pPr eaLnBrk="1" hangingPunct="1"/>
              <a:t>41</a:t>
            </a:fld>
            <a:endParaRPr lang="el-GR"/>
          </a:p>
        </p:txBody>
      </p:sp>
      <p:sp>
        <p:nvSpPr>
          <p:cNvPr id="28675" name="Rectangle 2"/>
          <p:cNvSpPr>
            <a:spLocks noRo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eaLnBrk="1" hangingPunct="1"/>
            <a:endParaRPr lang="el-G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22.png"/><Relationship Id="rId4" Type="http://schemas.openxmlformats.org/officeDocument/2006/relationships/oleObject" Target="../embeddings/Microsoft_Excel_Chart1.xls"/></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45.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763"/>
            <a:ext cx="919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941599" y="1988840"/>
            <a:ext cx="7272808" cy="2677656"/>
          </a:xfrm>
          <a:prstGeom prst="rect">
            <a:avLst/>
          </a:prstGeom>
        </p:spPr>
        <p:txBody>
          <a:bodyPr wrap="square">
            <a:spAutoFit/>
          </a:bodyPr>
          <a:lstStyle/>
          <a:p>
            <a:pPr lvl="0" algn="ctr">
              <a:spcBef>
                <a:spcPct val="50000"/>
              </a:spcBef>
              <a:defRPr/>
            </a:pPr>
            <a:r>
              <a:rPr lang="en-US" sz="2800" b="1" dirty="0" err="1">
                <a:solidFill>
                  <a:schemeClr val="bg1"/>
                </a:solidFill>
                <a:latin typeface="Arial" pitchFamily="34" charset="0"/>
                <a:cs typeface="Arial" pitchFamily="34" charset="0"/>
              </a:rPr>
              <a:t>ΕΡΕΥΝΗΤΙΚΗ</a:t>
            </a:r>
            <a:r>
              <a:rPr lang="en-US" sz="2800" b="1" dirty="0">
                <a:solidFill>
                  <a:schemeClr val="bg1"/>
                </a:solidFill>
                <a:latin typeface="Arial" pitchFamily="34" charset="0"/>
                <a:cs typeface="Arial" pitchFamily="34" charset="0"/>
              </a:rPr>
              <a:t> </a:t>
            </a:r>
            <a:r>
              <a:rPr lang="el-GR" sz="2800" b="1" dirty="0" smtClean="0">
                <a:solidFill>
                  <a:schemeClr val="bg1"/>
                </a:solidFill>
                <a:latin typeface="Arial" pitchFamily="34" charset="0"/>
                <a:cs typeface="Arial" pitchFamily="34" charset="0"/>
              </a:rPr>
              <a:t> </a:t>
            </a:r>
            <a:r>
              <a:rPr lang="en-US" sz="2800" b="1" dirty="0" err="1" smtClean="0">
                <a:solidFill>
                  <a:schemeClr val="bg1"/>
                </a:solidFill>
                <a:latin typeface="Arial" pitchFamily="34" charset="0"/>
                <a:cs typeface="Arial" pitchFamily="34" charset="0"/>
              </a:rPr>
              <a:t>ΕΡΓΑΣΙΑ</a:t>
            </a:r>
            <a:r>
              <a:rPr lang="en-US" sz="2800" b="1" dirty="0" smtClean="0">
                <a:solidFill>
                  <a:schemeClr val="bg1"/>
                </a:solidFill>
                <a:latin typeface="Arial" pitchFamily="34" charset="0"/>
                <a:cs typeface="Arial" pitchFamily="34" charset="0"/>
              </a:rPr>
              <a:t> </a:t>
            </a:r>
            <a:endParaRPr lang="en-US" sz="2800" b="1" dirty="0">
              <a:solidFill>
                <a:schemeClr val="bg1"/>
              </a:solidFill>
              <a:latin typeface="Arial" pitchFamily="34" charset="0"/>
              <a:cs typeface="Arial" pitchFamily="34" charset="0"/>
            </a:endParaRPr>
          </a:p>
          <a:p>
            <a:pPr lvl="0" algn="ctr">
              <a:spcBef>
                <a:spcPct val="50000"/>
              </a:spcBef>
              <a:defRPr/>
            </a:pP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Ο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ΡΟΛΟΣ</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ΤΗΣ</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ΣΕΞΟΥΑΛΙΚΟΤΗΤΑΣ</a:t>
            </a:r>
            <a:r>
              <a:rPr lang="en-US" sz="4000" b="1" dirty="0" smtClean="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ΣΤΗΝ</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ΖΩΗ</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ΤΟΥ</a:t>
            </a:r>
            <a:r>
              <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 </a:t>
            </a:r>
            <a:r>
              <a:rPr lang="en-US" sz="4000" b="1" dirty="0" err="1">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rPr>
              <a:t>ΑΝΘΡΩΠΟΥ</a:t>
            </a:r>
            <a:endParaRPr lang="en-US" sz="4000" b="1" dirty="0">
              <a:solidFill>
                <a:schemeClr val="bg1"/>
              </a:solidFill>
              <a:effectLst>
                <a:outerShdw blurRad="38100" dist="38100" dir="2700000" algn="tl">
                  <a:srgbClr val="000000">
                    <a:alpha val="43137"/>
                  </a:srgbClr>
                </a:outerShdw>
              </a:effectLst>
              <a:latin typeface="Arial Unicode MS" pitchFamily="34" charset="-128"/>
              <a:ea typeface="Arial Unicode MS" pitchFamily="34" charset="-128"/>
              <a:cs typeface="Arial Unicode MS" pitchFamily="34" charset="-128"/>
            </a:endParaRPr>
          </a:p>
        </p:txBody>
      </p:sp>
      <p:sp>
        <p:nvSpPr>
          <p:cNvPr id="3" name="TextBox 2"/>
          <p:cNvSpPr txBox="1"/>
          <p:nvPr/>
        </p:nvSpPr>
        <p:spPr>
          <a:xfrm>
            <a:off x="251520" y="188640"/>
            <a:ext cx="2880320" cy="707886"/>
          </a:xfrm>
          <a:prstGeom prst="rect">
            <a:avLst/>
          </a:prstGeom>
          <a:noFill/>
        </p:spPr>
        <p:txBody>
          <a:bodyPr wrap="square" rtlCol="0">
            <a:spAutoFit/>
          </a:bodyPr>
          <a:lstStyle/>
          <a:p>
            <a:pPr algn="ctr"/>
            <a:r>
              <a:rPr lang="el-GR" sz="2000" b="1" dirty="0" smtClean="0">
                <a:solidFill>
                  <a:schemeClr val="bg1"/>
                </a:solidFill>
                <a:latin typeface="Arial" pitchFamily="34" charset="0"/>
                <a:ea typeface="Arial Unicode MS" pitchFamily="34" charset="-128"/>
                <a:cs typeface="Arial" pitchFamily="34" charset="0"/>
              </a:rPr>
              <a:t>24</a:t>
            </a:r>
            <a:r>
              <a:rPr lang="el-GR" sz="2000" b="1" baseline="30000" dirty="0" smtClean="0">
                <a:solidFill>
                  <a:schemeClr val="bg1"/>
                </a:solidFill>
                <a:latin typeface="Arial" pitchFamily="34" charset="0"/>
                <a:ea typeface="Arial Unicode MS" pitchFamily="34" charset="-128"/>
                <a:cs typeface="Arial" pitchFamily="34" charset="0"/>
              </a:rPr>
              <a:t>ο</a:t>
            </a:r>
            <a:r>
              <a:rPr lang="el-GR" sz="2000" b="1" dirty="0" smtClean="0">
                <a:solidFill>
                  <a:schemeClr val="bg1"/>
                </a:solidFill>
                <a:latin typeface="Arial" pitchFamily="34" charset="0"/>
                <a:ea typeface="Arial Unicode MS" pitchFamily="34" charset="-128"/>
                <a:cs typeface="Arial" pitchFamily="34" charset="0"/>
              </a:rPr>
              <a:t> ΛΥΚΕΙΟ ΑΘΗΝΑΣ</a:t>
            </a:r>
          </a:p>
          <a:p>
            <a:pPr algn="ctr"/>
            <a:r>
              <a:rPr lang="el-GR" sz="2000" b="1" dirty="0" smtClean="0">
                <a:solidFill>
                  <a:schemeClr val="bg1"/>
                </a:solidFill>
                <a:latin typeface="Arial" pitchFamily="34" charset="0"/>
                <a:ea typeface="Arial Unicode MS" pitchFamily="34" charset="-128"/>
                <a:cs typeface="Arial" pitchFamily="34" charset="0"/>
              </a:rPr>
              <a:t>ΤΑΞΗ  Β</a:t>
            </a:r>
            <a:endParaRPr lang="el-GR" sz="2000" b="1" dirty="0">
              <a:solidFill>
                <a:schemeClr val="bg1"/>
              </a:solidFill>
              <a:latin typeface="Arial" pitchFamily="34" charset="0"/>
              <a:ea typeface="Arial Unicode MS" pitchFamily="34" charset="-128"/>
              <a:cs typeface="Arial" pitchFamily="34" charset="0"/>
            </a:endParaRPr>
          </a:p>
        </p:txBody>
      </p:sp>
      <p:sp>
        <p:nvSpPr>
          <p:cNvPr id="4" name="TextBox 3"/>
          <p:cNvSpPr txBox="1"/>
          <p:nvPr/>
        </p:nvSpPr>
        <p:spPr>
          <a:xfrm>
            <a:off x="5652120" y="311751"/>
            <a:ext cx="3168352" cy="400110"/>
          </a:xfrm>
          <a:prstGeom prst="rect">
            <a:avLst/>
          </a:prstGeom>
          <a:noFill/>
        </p:spPr>
        <p:txBody>
          <a:bodyPr wrap="square" rtlCol="0">
            <a:spAutoFit/>
          </a:bodyPr>
          <a:lstStyle/>
          <a:p>
            <a:r>
              <a:rPr lang="el-GR" sz="2000" b="1" dirty="0" err="1" smtClean="0">
                <a:solidFill>
                  <a:schemeClr val="bg1"/>
                </a:solidFill>
                <a:latin typeface="Arial" pitchFamily="34" charset="0"/>
                <a:cs typeface="Arial" pitchFamily="34" charset="0"/>
              </a:rPr>
              <a:t>ΣΧΟΛ</a:t>
            </a:r>
            <a:r>
              <a:rPr lang="el-GR" sz="2000" b="1" dirty="0" smtClean="0">
                <a:solidFill>
                  <a:schemeClr val="bg1"/>
                </a:solidFill>
                <a:latin typeface="Arial" pitchFamily="34" charset="0"/>
                <a:cs typeface="Arial" pitchFamily="34" charset="0"/>
              </a:rPr>
              <a:t>. ΕΤΟΣ : 2012-2013</a:t>
            </a:r>
            <a:endParaRPr lang="el-GR" sz="2000" b="1"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4383021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E:\ΛΥΚΕΙΟ 2012-13\eikones nosimata\σπερ.jpg"/>
          <p:cNvPicPr>
            <a:picLocks noChangeAspect="1" noChangeArrowheads="1"/>
          </p:cNvPicPr>
          <p:nvPr/>
        </p:nvPicPr>
        <p:blipFill>
          <a:blip r:embed="rId2">
            <a:lum bright="8000" contrast="-2000"/>
            <a:extLst>
              <a:ext uri="{28A0092B-C50C-407E-A947-70E740481C1C}">
                <a14:useLocalDpi xmlns:a14="http://schemas.microsoft.com/office/drawing/2010/main" val="0"/>
              </a:ext>
            </a:extLst>
          </a:blip>
          <a:srcRect/>
          <a:stretch>
            <a:fillRect/>
          </a:stretch>
        </p:blipFill>
        <p:spPr bwMode="auto">
          <a:xfrm>
            <a:off x="0" y="7938"/>
            <a:ext cx="9144000" cy="6850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p:cNvSpPr txBox="1">
            <a:spLocks noChangeArrowheads="1"/>
          </p:cNvSpPr>
          <p:nvPr/>
        </p:nvSpPr>
        <p:spPr bwMode="auto">
          <a:xfrm>
            <a:off x="1143000" y="0"/>
            <a:ext cx="7315200" cy="3749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algn="ctr" eaLnBrk="1" hangingPunct="1">
              <a:spcBef>
                <a:spcPct val="50000"/>
              </a:spcBef>
            </a:pPr>
            <a:r>
              <a:rPr lang="el-GR" b="1">
                <a:latin typeface="Calibri" pitchFamily="34" charset="0"/>
              </a:rPr>
              <a:t>Πρόληψη και αντιμετώπιση</a:t>
            </a:r>
          </a:p>
          <a:p>
            <a:pPr algn="ctr" eaLnBrk="1" hangingPunct="1">
              <a:spcBef>
                <a:spcPct val="50000"/>
              </a:spcBef>
            </a:pPr>
            <a:r>
              <a:rPr lang="el-GR" b="1">
                <a:latin typeface="Calibri" pitchFamily="34" charset="0"/>
              </a:rPr>
              <a:t>σεξουαλικώς μεταδιδομένων </a:t>
            </a:r>
          </a:p>
          <a:p>
            <a:pPr algn="ctr" eaLnBrk="1" hangingPunct="1">
              <a:spcBef>
                <a:spcPct val="50000"/>
              </a:spcBef>
            </a:pPr>
            <a:r>
              <a:rPr lang="el-GR" b="1">
                <a:latin typeface="Calibri" pitchFamily="34" charset="0"/>
              </a:rPr>
              <a:t>νοσημάτων</a:t>
            </a:r>
            <a:r>
              <a:rPr lang="el-GR" b="1">
                <a:solidFill>
                  <a:schemeClr val="tx1"/>
                </a:solidFill>
                <a:cs typeface="Times New Roman" pitchFamily="18" charset="0"/>
              </a:rPr>
              <a:t/>
            </a:r>
            <a:br>
              <a:rPr lang="el-GR" b="1">
                <a:solidFill>
                  <a:schemeClr val="tx1"/>
                </a:solidFill>
                <a:cs typeface="Times New Roman" pitchFamily="18" charset="0"/>
              </a:rPr>
            </a:br>
            <a:r>
              <a:rPr lang="el-GR">
                <a:solidFill>
                  <a:schemeClr val="tx1"/>
                </a:solidFill>
                <a:latin typeface="Arial" charset="0"/>
                <a:cs typeface="Times New Roman" pitchFamily="18" charset="0"/>
              </a:rPr>
              <a:t/>
            </a:r>
            <a:br>
              <a:rPr lang="el-GR">
                <a:solidFill>
                  <a:schemeClr val="tx1"/>
                </a:solidFill>
                <a:latin typeface="Arial" charset="0"/>
                <a:cs typeface="Times New Roman" pitchFamily="18" charset="0"/>
              </a:rPr>
            </a:br>
            <a:endParaRPr lang="el-GR">
              <a:solidFill>
                <a:schemeClr val="tx1"/>
              </a:solidFill>
              <a:latin typeface="Arial" charset="0"/>
              <a:cs typeface="Times New Roman" pitchFamily="18" charset="0"/>
            </a:endParaRPr>
          </a:p>
        </p:txBody>
      </p:sp>
    </p:spTree>
    <p:extLst>
      <p:ext uri="{BB962C8B-B14F-4D97-AF65-F5344CB8AC3E}">
        <p14:creationId xmlns:p14="http://schemas.microsoft.com/office/powerpoint/2010/main" val="39899151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E:\ΛΥΚΕΙΟ 2012-13\eikones nosimata\Ο ιός του HPV.jpg"/>
          <p:cNvPicPr>
            <a:picLocks noChangeAspect="1" noChangeArrowheads="1"/>
          </p:cNvPicPr>
          <p:nvPr/>
        </p:nvPicPr>
        <p:blipFill>
          <a:blip r:embed="rId2">
            <a:lum bright="-2000"/>
            <a:extLst>
              <a:ext uri="{28A0092B-C50C-407E-A947-70E740481C1C}">
                <a14:useLocalDpi xmlns:a14="http://schemas.microsoft.com/office/drawing/2010/main" val="0"/>
              </a:ext>
            </a:extLst>
          </a:blip>
          <a:srcRect/>
          <a:stretch>
            <a:fillRect/>
          </a:stretch>
        </p:blipFill>
        <p:spPr bwMode="auto">
          <a:xfrm>
            <a:off x="304800" y="1219200"/>
            <a:ext cx="342900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2"/>
          <p:cNvSpPr txBox="1">
            <a:spLocks noChangeArrowheads="1"/>
          </p:cNvSpPr>
          <p:nvPr/>
        </p:nvSpPr>
        <p:spPr bwMode="auto">
          <a:xfrm>
            <a:off x="304800" y="15240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400" b="1">
                <a:solidFill>
                  <a:schemeClr val="tx1"/>
                </a:solidFill>
                <a:cs typeface="Times New Roman" pitchFamily="18" charset="0"/>
              </a:rPr>
              <a:t>ΣΕΞΟΥΑΛΙΚΩΣ ΜΕΤΑΔΙΔΟΜΕΝΑ ΝΟΣΗΜΑΤΑ</a:t>
            </a:r>
            <a:r>
              <a:rPr lang="el-GR" sz="2400">
                <a:solidFill>
                  <a:schemeClr val="tx1"/>
                </a:solidFill>
                <a:latin typeface="Times New Roman" pitchFamily="18" charset="0"/>
              </a:rPr>
              <a:t> </a:t>
            </a:r>
          </a:p>
        </p:txBody>
      </p:sp>
      <p:sp>
        <p:nvSpPr>
          <p:cNvPr id="3076" name="Text Box 3"/>
          <p:cNvSpPr txBox="1">
            <a:spLocks noChangeArrowheads="1"/>
          </p:cNvSpPr>
          <p:nvPr/>
        </p:nvSpPr>
        <p:spPr bwMode="auto">
          <a:xfrm>
            <a:off x="898525" y="1870075"/>
            <a:ext cx="72548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endParaRPr lang="el-GR" sz="2400">
              <a:solidFill>
                <a:schemeClr val="tx1"/>
              </a:solidFill>
              <a:latin typeface="Times New Roman" pitchFamily="18" charset="0"/>
            </a:endParaRPr>
          </a:p>
        </p:txBody>
      </p:sp>
      <p:sp>
        <p:nvSpPr>
          <p:cNvPr id="3077" name="Text Box 4"/>
          <p:cNvSpPr txBox="1">
            <a:spLocks noChangeArrowheads="1"/>
          </p:cNvSpPr>
          <p:nvPr/>
        </p:nvSpPr>
        <p:spPr bwMode="auto">
          <a:xfrm>
            <a:off x="152400" y="685800"/>
            <a:ext cx="8458200"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Times New Roman" pitchFamily="18" charset="0"/>
              </a:rPr>
              <a:t>α) Ο ιός του HPV.</a:t>
            </a:r>
            <a:r>
              <a:rPr lang="el-GR" sz="2400">
                <a:solidFill>
                  <a:schemeClr val="tx1"/>
                </a:solidFill>
                <a:latin typeface="Times New Roman" pitchFamily="18" charset="0"/>
              </a:rPr>
              <a:t> </a:t>
            </a:r>
            <a:endParaRPr lang="en-US" sz="2400">
              <a:solidFill>
                <a:schemeClr val="tx1"/>
              </a:solidFill>
              <a:latin typeface="Times New Roman" pitchFamily="18" charset="0"/>
            </a:endParaRPr>
          </a:p>
          <a:p>
            <a:pPr eaLnBrk="1" hangingPunct="1">
              <a:spcBef>
                <a:spcPct val="50000"/>
              </a:spcBef>
            </a:pPr>
            <a:endParaRPr lang="en-US" sz="2400">
              <a:solidFill>
                <a:schemeClr val="tx1"/>
              </a:solidFill>
              <a:latin typeface="Times New Roman" pitchFamily="18" charset="0"/>
            </a:endParaRPr>
          </a:p>
          <a:p>
            <a:pPr eaLnBrk="1" hangingPunct="1">
              <a:spcBef>
                <a:spcPct val="50000"/>
              </a:spcBef>
            </a:pPr>
            <a:endParaRPr lang="el-GR" sz="2400" b="1">
              <a:solidFill>
                <a:srgbClr val="000000"/>
              </a:solidFill>
              <a:latin typeface="Arial" charset="0"/>
              <a:cs typeface="Times New Roman" pitchFamily="18" charset="0"/>
            </a:endParaRPr>
          </a:p>
        </p:txBody>
      </p:sp>
      <p:sp>
        <p:nvSpPr>
          <p:cNvPr id="3078" name="Text Box 6"/>
          <p:cNvSpPr txBox="1">
            <a:spLocks noChangeArrowheads="1"/>
          </p:cNvSpPr>
          <p:nvPr/>
        </p:nvSpPr>
        <p:spPr bwMode="auto">
          <a:xfrm>
            <a:off x="0" y="3810000"/>
            <a:ext cx="792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400" b="1">
                <a:solidFill>
                  <a:srgbClr val="BF5F00"/>
                </a:solidFill>
                <a:latin typeface="Arial" charset="0"/>
                <a:cs typeface="Times New Roman" pitchFamily="18" charset="0"/>
              </a:rPr>
              <a:t>β) Ο ιός του έρπητος.</a:t>
            </a:r>
            <a:r>
              <a:rPr lang="el-GR" sz="2400" b="1">
                <a:solidFill>
                  <a:srgbClr val="000000"/>
                </a:solidFill>
                <a:latin typeface="Arial" charset="0"/>
                <a:cs typeface="Times New Roman" pitchFamily="18" charset="0"/>
              </a:rPr>
              <a:t> </a:t>
            </a:r>
          </a:p>
        </p:txBody>
      </p:sp>
      <p:pic>
        <p:nvPicPr>
          <p:cNvPr id="3079" name="Picture 7" descr="E:\ΛΥΚΕΙΟ 2012-13\eikones nosimata\Ο ιός του έρπητο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4267200"/>
            <a:ext cx="51339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0" name="TextBox 2"/>
          <p:cNvSpPr txBox="1">
            <a:spLocks noChangeArrowheads="1"/>
          </p:cNvSpPr>
          <p:nvPr/>
        </p:nvSpPr>
        <p:spPr bwMode="auto">
          <a:xfrm>
            <a:off x="5148263" y="1219200"/>
            <a:ext cx="277653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r>
              <a:rPr lang="el-GR" sz="2400">
                <a:solidFill>
                  <a:schemeClr val="tx1"/>
                </a:solidFill>
              </a:rPr>
              <a:t>ΑΥΤ</a:t>
            </a:r>
            <a:r>
              <a:rPr lang="en-US" sz="2400">
                <a:solidFill>
                  <a:schemeClr val="tx1"/>
                </a:solidFill>
              </a:rPr>
              <a:t>A</a:t>
            </a:r>
            <a:r>
              <a:rPr lang="el-GR" sz="2400">
                <a:solidFill>
                  <a:schemeClr val="tx1"/>
                </a:solidFill>
              </a:rPr>
              <a:t> ΠΟΥ ΟΦΕΙΛΟΝΤΑΙ ΣΕ ΙΟΥΣ</a:t>
            </a:r>
          </a:p>
        </p:txBody>
      </p:sp>
    </p:spTree>
    <p:extLst>
      <p:ext uri="{BB962C8B-B14F-4D97-AF65-F5344CB8AC3E}">
        <p14:creationId xmlns:p14="http://schemas.microsoft.com/office/powerpoint/2010/main" val="92705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
          <p:cNvSpPr txBox="1">
            <a:spLocks noChangeArrowheads="1"/>
          </p:cNvSpPr>
          <p:nvPr/>
        </p:nvSpPr>
        <p:spPr bwMode="auto">
          <a:xfrm>
            <a:off x="228600" y="0"/>
            <a:ext cx="800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γ) Ο ιός του HIV (AIDS)</a:t>
            </a:r>
            <a:r>
              <a:rPr lang="el-GR" sz="2400">
                <a:solidFill>
                  <a:schemeClr val="tx1"/>
                </a:solidFill>
                <a:latin typeface="Times New Roman" pitchFamily="18" charset="0"/>
              </a:rPr>
              <a:t> </a:t>
            </a:r>
          </a:p>
        </p:txBody>
      </p:sp>
      <p:pic>
        <p:nvPicPr>
          <p:cNvPr id="4099" name="Picture 3" descr="E:\ΛΥΚΕΙΟ 2012-13\eikones nosimata\Ο ιός του HIV (AI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57200"/>
            <a:ext cx="4343400" cy="285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Text Box 4"/>
          <p:cNvSpPr txBox="1">
            <a:spLocks noChangeArrowheads="1"/>
          </p:cNvSpPr>
          <p:nvPr/>
        </p:nvSpPr>
        <p:spPr bwMode="auto">
          <a:xfrm>
            <a:off x="0" y="3276600"/>
            <a:ext cx="8686800" cy="869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δ) Οι ιοί της ηπατίτιδος (Β, C).</a:t>
            </a:r>
            <a:r>
              <a:rPr lang="el-GR" sz="2400">
                <a:solidFill>
                  <a:schemeClr val="tx1"/>
                </a:solidFill>
                <a:latin typeface="Times New Roman" pitchFamily="18" charset="0"/>
              </a:rPr>
              <a:t> </a:t>
            </a:r>
            <a:endParaRPr lang="en-US" sz="2400">
              <a:solidFill>
                <a:schemeClr val="tx1"/>
              </a:solidFill>
              <a:latin typeface="Times New Roman" pitchFamily="18" charset="0"/>
            </a:endParaRPr>
          </a:p>
          <a:p>
            <a:pPr eaLnBrk="1" hangingPunct="1">
              <a:spcBef>
                <a:spcPct val="50000"/>
              </a:spcBef>
            </a:pPr>
            <a:r>
              <a:rPr lang="el-GR" sz="1800" b="1">
                <a:solidFill>
                  <a:srgbClr val="BF00BF"/>
                </a:solidFill>
                <a:latin typeface="Arial" charset="0"/>
                <a:cs typeface="Arial" charset="0"/>
              </a:rPr>
              <a:t>i)   Ηπατίτις Β</a:t>
            </a:r>
            <a:r>
              <a:rPr lang="el-GR" sz="1800">
                <a:solidFill>
                  <a:schemeClr val="tx1"/>
                </a:solidFill>
                <a:latin typeface="Times New Roman" pitchFamily="18" charset="0"/>
              </a:rPr>
              <a:t> </a:t>
            </a:r>
          </a:p>
        </p:txBody>
      </p:sp>
      <p:pic>
        <p:nvPicPr>
          <p:cNvPr id="4101" name="Picture 5" descr="E:\ΛΥΚΕΙΟ 2012-13\eikones nosimata\ipatitida.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38862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Text Box 6"/>
          <p:cNvSpPr txBox="1">
            <a:spLocks noChangeArrowheads="1"/>
          </p:cNvSpPr>
          <p:nvPr/>
        </p:nvSpPr>
        <p:spPr bwMode="auto">
          <a:xfrm>
            <a:off x="4419600" y="3657600"/>
            <a:ext cx="4495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1800" b="1">
                <a:solidFill>
                  <a:srgbClr val="BF00BF"/>
                </a:solidFill>
                <a:latin typeface="Arial" charset="0"/>
                <a:cs typeface="Arial" charset="0"/>
              </a:rPr>
              <a:t>ii)  Ηπατίτις C</a:t>
            </a:r>
            <a:r>
              <a:rPr lang="el-GR" sz="1800">
                <a:solidFill>
                  <a:schemeClr val="tx1"/>
                </a:solidFill>
                <a:latin typeface="Times New Roman" pitchFamily="18" charset="0"/>
              </a:rPr>
              <a:t> </a:t>
            </a:r>
          </a:p>
        </p:txBody>
      </p:sp>
      <p:pic>
        <p:nvPicPr>
          <p:cNvPr id="4103" name="Picture 7" descr="E:\ΛΥΚΕΙΟ 2012-13\eikones nosimata\Οι ιοί της ηπατίτιδος 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6250" y="4191000"/>
            <a:ext cx="4857750" cy="25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51398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152400" y="152400"/>
            <a:ext cx="4038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ε)  Ο κυτταρομεγαλοϊός .</a:t>
            </a:r>
            <a:r>
              <a:rPr lang="el-GR" sz="2400" b="1">
                <a:solidFill>
                  <a:srgbClr val="000000"/>
                </a:solidFill>
                <a:latin typeface="Arial" charset="0"/>
                <a:cs typeface="Arial" charset="0"/>
              </a:rPr>
              <a:t> </a:t>
            </a:r>
          </a:p>
        </p:txBody>
      </p:sp>
      <p:pic>
        <p:nvPicPr>
          <p:cNvPr id="5123" name="Picture 3" descr="E:\ΛΥΚΕΙΟ 2012-13\eikones nosimata\Ο κυτταρομεγαλοϊός (CMV).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685800"/>
            <a:ext cx="8305800" cy="258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Text Box 4"/>
          <p:cNvSpPr txBox="1">
            <a:spLocks noChangeArrowheads="1"/>
          </p:cNvSpPr>
          <p:nvPr/>
        </p:nvSpPr>
        <p:spPr bwMode="auto">
          <a:xfrm>
            <a:off x="228600" y="3581400"/>
            <a:ext cx="4648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στ) Pox  virus</a:t>
            </a:r>
            <a:r>
              <a:rPr lang="el-GR" sz="2000">
                <a:solidFill>
                  <a:schemeClr val="tx1"/>
                </a:solidFill>
                <a:latin typeface="Times New Roman" pitchFamily="18" charset="0"/>
              </a:rPr>
              <a:t> </a:t>
            </a:r>
          </a:p>
        </p:txBody>
      </p:sp>
      <p:pic>
        <p:nvPicPr>
          <p:cNvPr id="5125" name="Picture 5" descr="E:\ΛΥΚΕΙΟ 2012-13\eikones nosimata\pox viru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038600"/>
            <a:ext cx="7315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197807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2676525" y="355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α)     Διάφορα μικρόβια</a:t>
            </a:r>
            <a:r>
              <a:rPr lang="el-GR" sz="2400" b="1">
                <a:solidFill>
                  <a:srgbClr val="000000"/>
                </a:solidFill>
                <a:latin typeface="Arial" charset="0"/>
                <a:cs typeface="Arial" charset="0"/>
              </a:rPr>
              <a:t> </a:t>
            </a:r>
          </a:p>
        </p:txBody>
      </p:sp>
      <p:pic>
        <p:nvPicPr>
          <p:cNvPr id="6147" name="Picture 3" descr="E:\ΛΥΚΕΙΟ 2012-13\eikones nosimata\Διάφορα μικρόβια Κλεψιέλα, Κολοβακτηρίδιο.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0338" y="879475"/>
            <a:ext cx="3886200" cy="291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 Box 5"/>
          <p:cNvSpPr txBox="1">
            <a:spLocks noChangeArrowheads="1"/>
          </p:cNvSpPr>
          <p:nvPr/>
        </p:nvSpPr>
        <p:spPr bwMode="auto">
          <a:xfrm>
            <a:off x="203200" y="3794125"/>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Times New Roman" pitchFamily="18" charset="0"/>
              </a:rPr>
              <a:t>β)      Μύκητες.</a:t>
            </a:r>
            <a:r>
              <a:rPr lang="el-GR" sz="2000" b="1">
                <a:solidFill>
                  <a:srgbClr val="000000"/>
                </a:solidFill>
                <a:latin typeface="Arial" charset="0"/>
                <a:cs typeface="Arial" charset="0"/>
              </a:rPr>
              <a:t> </a:t>
            </a:r>
          </a:p>
        </p:txBody>
      </p:sp>
      <p:pic>
        <p:nvPicPr>
          <p:cNvPr id="6149" name="Picture 6" descr="E:\ΛΥΚΕΙΟ 2012-13\eikones nosimata\Μύκητες.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49530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Text Box 7"/>
          <p:cNvSpPr txBox="1">
            <a:spLocks noChangeArrowheads="1"/>
          </p:cNvSpPr>
          <p:nvPr/>
        </p:nvSpPr>
        <p:spPr bwMode="auto">
          <a:xfrm>
            <a:off x="5334000" y="3733800"/>
            <a:ext cx="3429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BF5F00"/>
                </a:solidFill>
                <a:latin typeface="Arial" charset="0"/>
                <a:cs typeface="Arial" charset="0"/>
              </a:rPr>
              <a:t>γ)      Τριχομονάδες.</a:t>
            </a:r>
            <a:r>
              <a:rPr lang="el-GR" sz="2400" b="1">
                <a:solidFill>
                  <a:srgbClr val="000000"/>
                </a:solidFill>
                <a:latin typeface="Arial" charset="0"/>
                <a:cs typeface="Arial" charset="0"/>
              </a:rPr>
              <a:t>   </a:t>
            </a:r>
          </a:p>
        </p:txBody>
      </p:sp>
      <p:pic>
        <p:nvPicPr>
          <p:cNvPr id="6151" name="Picture 8" descr="E:\ΛΥΚΕΙΟ 2012-13\eikones nosimata\ΤΡΙΧΟΜΟΝΑΔΕΣ..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191000"/>
            <a:ext cx="38862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
          <p:cNvSpPr txBox="1">
            <a:spLocks noChangeArrowheads="1"/>
          </p:cNvSpPr>
          <p:nvPr/>
        </p:nvSpPr>
        <p:spPr bwMode="auto">
          <a:xfrm>
            <a:off x="203200" y="584200"/>
            <a:ext cx="21367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r>
              <a:rPr lang="el-GR" sz="2400">
                <a:solidFill>
                  <a:schemeClr val="tx1"/>
                </a:solidFill>
              </a:rPr>
              <a:t>ΑΥΤΑ ΠΟΥ ΔΕΝ ΟΦΕΙΛΟΝΤΑΙ ΣΕ ΙΟΥΣ</a:t>
            </a:r>
          </a:p>
        </p:txBody>
      </p:sp>
    </p:spTree>
    <p:extLst>
      <p:ext uri="{BB962C8B-B14F-4D97-AF65-F5344CB8AC3E}">
        <p14:creationId xmlns:p14="http://schemas.microsoft.com/office/powerpoint/2010/main" val="5126960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381000" y="0"/>
            <a:ext cx="289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dirty="0" smtClean="0">
                <a:solidFill>
                  <a:srgbClr val="BF5F00"/>
                </a:solidFill>
                <a:latin typeface="Arial" charset="0"/>
                <a:cs typeface="Arial" charset="0"/>
              </a:rPr>
              <a:t>δ)</a:t>
            </a:r>
            <a:r>
              <a:rPr lang="el-GR" sz="2000" b="1" dirty="0">
                <a:solidFill>
                  <a:srgbClr val="BF5F00"/>
                </a:solidFill>
                <a:latin typeface="Arial" charset="0"/>
                <a:cs typeface="Arial" charset="0"/>
              </a:rPr>
              <a:t>       </a:t>
            </a:r>
            <a:r>
              <a:rPr lang="el-GR" sz="2000" b="1" dirty="0" err="1">
                <a:solidFill>
                  <a:srgbClr val="BF5F00"/>
                </a:solidFill>
                <a:latin typeface="Arial" charset="0"/>
                <a:cs typeface="Arial" charset="0"/>
              </a:rPr>
              <a:t>Χλαμύδια</a:t>
            </a:r>
            <a:r>
              <a:rPr lang="el-GR" sz="2000" b="1" dirty="0">
                <a:solidFill>
                  <a:srgbClr val="BF5F00"/>
                </a:solidFill>
                <a:latin typeface="Arial" charset="0"/>
                <a:cs typeface="Arial" charset="0"/>
              </a:rPr>
              <a:t>.</a:t>
            </a:r>
            <a:r>
              <a:rPr lang="el-GR" sz="2000" b="1" dirty="0">
                <a:solidFill>
                  <a:srgbClr val="000000"/>
                </a:solidFill>
                <a:latin typeface="Arial" charset="0"/>
                <a:cs typeface="Arial" charset="0"/>
              </a:rPr>
              <a:t> </a:t>
            </a:r>
          </a:p>
        </p:txBody>
      </p:sp>
      <p:pic>
        <p:nvPicPr>
          <p:cNvPr id="7171" name="Picture 3" descr="E:\ΛΥΚΕΙΟ 2012-13\eikones nosimata\chlamy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57200"/>
            <a:ext cx="3886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4"/>
          <p:cNvSpPr txBox="1">
            <a:spLocks noChangeArrowheads="1"/>
          </p:cNvSpPr>
          <p:nvPr/>
        </p:nvSpPr>
        <p:spPr bwMode="auto">
          <a:xfrm>
            <a:off x="4419600" y="0"/>
            <a:ext cx="3581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dirty="0" smtClean="0">
                <a:solidFill>
                  <a:srgbClr val="BF5F00"/>
                </a:solidFill>
                <a:latin typeface="Arial" charset="0"/>
                <a:cs typeface="Arial" charset="0"/>
              </a:rPr>
              <a:t>ε)</a:t>
            </a:r>
            <a:r>
              <a:rPr lang="el-GR" sz="2000" b="1" dirty="0">
                <a:solidFill>
                  <a:srgbClr val="BF5F00"/>
                </a:solidFill>
                <a:latin typeface="Arial" charset="0"/>
                <a:cs typeface="Arial" charset="0"/>
              </a:rPr>
              <a:t>       </a:t>
            </a:r>
            <a:r>
              <a:rPr lang="el-GR" sz="2000" b="1" dirty="0" err="1">
                <a:solidFill>
                  <a:srgbClr val="BF5F00"/>
                </a:solidFill>
                <a:latin typeface="Arial" charset="0"/>
                <a:cs typeface="Arial" charset="0"/>
              </a:rPr>
              <a:t>Μυκόπλασμα</a:t>
            </a:r>
            <a:r>
              <a:rPr lang="el-GR" sz="2000" dirty="0">
                <a:solidFill>
                  <a:schemeClr val="tx1"/>
                </a:solidFill>
                <a:latin typeface="Times New Roman" pitchFamily="18" charset="0"/>
              </a:rPr>
              <a:t> </a:t>
            </a:r>
          </a:p>
        </p:txBody>
      </p:sp>
      <p:pic>
        <p:nvPicPr>
          <p:cNvPr id="7173" name="Picture 5" descr="E:\ΛΥΚΕΙΟ 2012-13\eikones nosimata\Μυκόπλασμα.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457200"/>
            <a:ext cx="48006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Text Box 6"/>
          <p:cNvSpPr txBox="1">
            <a:spLocks noChangeArrowheads="1"/>
          </p:cNvSpPr>
          <p:nvPr/>
        </p:nvSpPr>
        <p:spPr bwMode="auto">
          <a:xfrm>
            <a:off x="228600" y="3200400"/>
            <a:ext cx="3810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r>
              <a:rPr lang="el-GR" sz="2000" b="1" dirty="0" smtClean="0">
                <a:solidFill>
                  <a:srgbClr val="BF5F00"/>
                </a:solidFill>
                <a:latin typeface="Arial" charset="0"/>
                <a:cs typeface="Arial" charset="0"/>
              </a:rPr>
              <a:t>στ)</a:t>
            </a:r>
            <a:r>
              <a:rPr lang="el-GR" sz="2000" b="1" dirty="0">
                <a:solidFill>
                  <a:srgbClr val="BF5F00"/>
                </a:solidFill>
                <a:latin typeface="Arial" charset="0"/>
                <a:cs typeface="Arial" charset="0"/>
              </a:rPr>
              <a:t>     γονοκοκκική λοίμωξη</a:t>
            </a:r>
            <a:r>
              <a:rPr lang="el-GR" sz="2000" b="1" dirty="0">
                <a:solidFill>
                  <a:srgbClr val="000000"/>
                </a:solidFill>
                <a:latin typeface="Arial" charset="0"/>
                <a:cs typeface="Arial" charset="0"/>
              </a:rPr>
              <a:t> </a:t>
            </a:r>
          </a:p>
        </p:txBody>
      </p:sp>
      <p:pic>
        <p:nvPicPr>
          <p:cNvPr id="7175" name="Picture 7" descr="E:\ΛΥΚΕΙΟ 2012-13\eikones nosimata\γονοκοκκική λοίμωξη.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3733800"/>
            <a:ext cx="38862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6" name="Text Box 8"/>
          <p:cNvSpPr txBox="1">
            <a:spLocks noChangeArrowheads="1"/>
          </p:cNvSpPr>
          <p:nvPr/>
        </p:nvSpPr>
        <p:spPr bwMode="auto">
          <a:xfrm>
            <a:off x="4953000" y="3733800"/>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dirty="0" smtClean="0">
                <a:solidFill>
                  <a:srgbClr val="BF5F00"/>
                </a:solidFill>
                <a:latin typeface="Arial" charset="0"/>
                <a:cs typeface="Arial" charset="0"/>
              </a:rPr>
              <a:t>ζ)</a:t>
            </a:r>
            <a:r>
              <a:rPr lang="el-GR" sz="2000" b="1" dirty="0">
                <a:solidFill>
                  <a:srgbClr val="BF5F00"/>
                </a:solidFill>
                <a:latin typeface="Arial" charset="0"/>
                <a:cs typeface="Arial" charset="0"/>
              </a:rPr>
              <a:t>       Σύφιλη</a:t>
            </a:r>
            <a:r>
              <a:rPr lang="el-GR" sz="2000" b="1" dirty="0">
                <a:solidFill>
                  <a:srgbClr val="000000"/>
                </a:solidFill>
                <a:latin typeface="Arial" charset="0"/>
                <a:cs typeface="Arial" charset="0"/>
              </a:rPr>
              <a:t> </a:t>
            </a:r>
          </a:p>
        </p:txBody>
      </p:sp>
      <p:pic>
        <p:nvPicPr>
          <p:cNvPr id="7177" name="Picture 9" descr="E:\ΛΥΚΕΙΟ 2012-13\eikones nosimata\Σύφιλη.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114800"/>
            <a:ext cx="46482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84109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0" y="6350"/>
            <a:ext cx="9144000" cy="3800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defRPr/>
            </a:pPr>
            <a:r>
              <a:rPr lang="el-GR" sz="2400" b="1" dirty="0">
                <a:solidFill>
                  <a:schemeClr val="accent6">
                    <a:lumMod val="75000"/>
                  </a:schemeClr>
                </a:solidFill>
                <a:cs typeface="Times New Roman" pitchFamily="18" charset="0"/>
              </a:rPr>
              <a:t> </a:t>
            </a:r>
            <a:endParaRPr lang="el-GR" sz="2400" b="1" dirty="0">
              <a:solidFill>
                <a:schemeClr val="accent6">
                  <a:lumMod val="75000"/>
                </a:schemeClr>
              </a:solidFill>
            </a:endParaRPr>
          </a:p>
          <a:p>
            <a:pPr algn="ctr">
              <a:spcBef>
                <a:spcPts val="1800"/>
              </a:spcBef>
              <a:defRPr/>
            </a:pPr>
            <a:r>
              <a:rPr lang="el-GR" sz="2400" b="1" dirty="0">
                <a:solidFill>
                  <a:schemeClr val="accent2">
                    <a:lumMod val="60000"/>
                    <a:lumOff val="40000"/>
                  </a:schemeClr>
                </a:solidFill>
                <a:latin typeface="Calibri" pitchFamily="34" charset="0"/>
              </a:rPr>
              <a:t>Οι</a:t>
            </a:r>
            <a:r>
              <a:rPr lang="el-GR" sz="2400" b="1" dirty="0">
                <a:solidFill>
                  <a:schemeClr val="accent2">
                    <a:lumMod val="60000"/>
                    <a:lumOff val="40000"/>
                  </a:schemeClr>
                </a:solidFill>
                <a:latin typeface="Calibri" pitchFamily="34" charset="0"/>
                <a:cs typeface="Times New Roman" pitchFamily="18" charset="0"/>
              </a:rPr>
              <a:t> μ</a:t>
            </a:r>
            <a:r>
              <a:rPr lang="el-GR" sz="2400" b="1" dirty="0">
                <a:solidFill>
                  <a:schemeClr val="accent2">
                    <a:lumMod val="60000"/>
                    <a:lumOff val="40000"/>
                  </a:schemeClr>
                </a:solidFill>
                <a:latin typeface="Calibri" pitchFamily="34" charset="0"/>
              </a:rPr>
              <a:t>έ</a:t>
            </a:r>
            <a:r>
              <a:rPr lang="el-GR" sz="2400" b="1" dirty="0">
                <a:solidFill>
                  <a:schemeClr val="accent2">
                    <a:lumMod val="60000"/>
                    <a:lumOff val="40000"/>
                  </a:schemeClr>
                </a:solidFill>
                <a:latin typeface="Calibri" pitchFamily="34" charset="0"/>
                <a:cs typeface="Times New Roman" pitchFamily="18" charset="0"/>
              </a:rPr>
              <a:t>θ</a:t>
            </a:r>
            <a:r>
              <a:rPr lang="el-GR" sz="2400" b="1" dirty="0">
                <a:solidFill>
                  <a:schemeClr val="accent2">
                    <a:lumMod val="60000"/>
                    <a:lumOff val="40000"/>
                  </a:schemeClr>
                </a:solidFill>
                <a:latin typeface="Calibri" pitchFamily="34" charset="0"/>
              </a:rPr>
              <a:t>ο</a:t>
            </a:r>
            <a:r>
              <a:rPr lang="el-GR" sz="2400" b="1" dirty="0">
                <a:solidFill>
                  <a:schemeClr val="accent2">
                    <a:lumMod val="60000"/>
                    <a:lumOff val="40000"/>
                  </a:schemeClr>
                </a:solidFill>
                <a:latin typeface="Calibri" pitchFamily="34" charset="0"/>
                <a:cs typeface="Times New Roman" pitchFamily="18" charset="0"/>
              </a:rPr>
              <a:t>δο</a:t>
            </a:r>
            <a:r>
              <a:rPr lang="el-GR" sz="2400" b="1" dirty="0">
                <a:solidFill>
                  <a:schemeClr val="accent2">
                    <a:lumMod val="60000"/>
                    <a:lumOff val="40000"/>
                  </a:schemeClr>
                </a:solidFill>
                <a:latin typeface="Calibri" pitchFamily="34" charset="0"/>
              </a:rPr>
              <a:t>ι  </a:t>
            </a:r>
            <a:r>
              <a:rPr lang="el-GR" sz="2400" b="1" dirty="0">
                <a:solidFill>
                  <a:schemeClr val="accent2">
                    <a:lumMod val="60000"/>
                    <a:lumOff val="40000"/>
                  </a:schemeClr>
                </a:solidFill>
                <a:latin typeface="Calibri" pitchFamily="34" charset="0"/>
                <a:cs typeface="Times New Roman" pitchFamily="18" charset="0"/>
              </a:rPr>
              <a:t>Αντισύλληψης</a:t>
            </a:r>
            <a:r>
              <a:rPr lang="el-GR" sz="2400" b="1" dirty="0">
                <a:solidFill>
                  <a:schemeClr val="accent2">
                    <a:lumMod val="60000"/>
                    <a:lumOff val="40000"/>
                  </a:schemeClr>
                </a:solidFill>
                <a:latin typeface="Calibri" pitchFamily="34" charset="0"/>
              </a:rPr>
              <a:t> χωρίζονται σε 4 κατηγορίες.</a:t>
            </a:r>
            <a:r>
              <a:rPr lang="el-GR" sz="2400" b="1" dirty="0">
                <a:solidFill>
                  <a:schemeClr val="accent2">
                    <a:lumMod val="60000"/>
                    <a:lumOff val="40000"/>
                  </a:schemeClr>
                </a:solidFill>
                <a:latin typeface="Calibri" pitchFamily="34" charset="0"/>
                <a:cs typeface="Times New Roman" pitchFamily="18" charset="0"/>
              </a:rPr>
              <a:t> </a:t>
            </a:r>
            <a:endParaRPr lang="el-GR" sz="2400" b="1" dirty="0">
              <a:solidFill>
                <a:schemeClr val="accent2">
                  <a:lumMod val="60000"/>
                  <a:lumOff val="40000"/>
                </a:schemeClr>
              </a:solidFill>
              <a:latin typeface="Calibri" pitchFamily="34" charset="0"/>
            </a:endParaRPr>
          </a:p>
          <a:p>
            <a:pPr>
              <a:spcBef>
                <a:spcPct val="50000"/>
              </a:spcBef>
              <a:defRPr/>
            </a:pPr>
            <a:r>
              <a:rPr lang="el-GR" sz="2000" b="1" u="sng" dirty="0">
                <a:solidFill>
                  <a:srgbClr val="660066"/>
                </a:solidFill>
                <a:latin typeface="Calibri" pitchFamily="34" charset="0"/>
                <a:cs typeface="Arial" charset="0"/>
              </a:rPr>
              <a:t>Α. ΜΕΘΟΔΟΙ ΦΡΑΓΜΟΥ</a:t>
            </a:r>
            <a:r>
              <a:rPr lang="el-GR" sz="2400" b="1" dirty="0">
                <a:solidFill>
                  <a:srgbClr val="660066"/>
                </a:solidFill>
                <a:latin typeface="Calibri" pitchFamily="34" charset="0"/>
                <a:cs typeface="Arial" charset="0"/>
              </a:rPr>
              <a:t/>
            </a:r>
            <a:br>
              <a:rPr lang="el-GR" sz="2400" b="1" dirty="0">
                <a:solidFill>
                  <a:srgbClr val="660066"/>
                </a:solidFill>
                <a:latin typeface="Calibri" pitchFamily="34" charset="0"/>
                <a:cs typeface="Arial" charset="0"/>
              </a:rPr>
            </a:br>
            <a:r>
              <a:rPr lang="el-GR" sz="2000" b="1" dirty="0">
                <a:solidFill>
                  <a:schemeClr val="tx1"/>
                </a:solidFill>
                <a:latin typeface="Calibri" pitchFamily="34" charset="0"/>
                <a:cs typeface="Arial" charset="0"/>
              </a:rPr>
              <a:t>1. </a:t>
            </a:r>
            <a:r>
              <a:rPr lang="el-GR" sz="2000" b="1" dirty="0">
                <a:solidFill>
                  <a:schemeClr val="tx1"/>
                </a:solidFill>
                <a:latin typeface="Calibri" pitchFamily="34" charset="0"/>
              </a:rPr>
              <a:t>  </a:t>
            </a:r>
            <a:r>
              <a:rPr lang="el-GR" sz="2000" b="1" dirty="0">
                <a:solidFill>
                  <a:schemeClr val="tx1"/>
                </a:solidFill>
                <a:latin typeface="Calibri" pitchFamily="34" charset="0"/>
                <a:cs typeface="Arial" charset="0"/>
              </a:rPr>
              <a:t>Το Ανδρικό προφυλακτικό</a:t>
            </a:r>
            <a:br>
              <a:rPr lang="el-GR" sz="2000" b="1" dirty="0">
                <a:solidFill>
                  <a:schemeClr val="tx1"/>
                </a:solidFill>
                <a:latin typeface="Calibri" pitchFamily="34" charset="0"/>
                <a:cs typeface="Arial" charset="0"/>
              </a:rPr>
            </a:br>
            <a:r>
              <a:rPr lang="el-GR" sz="2000" b="1" dirty="0">
                <a:solidFill>
                  <a:schemeClr val="tx1"/>
                </a:solidFill>
                <a:latin typeface="Calibri" pitchFamily="34" charset="0"/>
                <a:cs typeface="Arial" charset="0"/>
              </a:rPr>
              <a:t>2. </a:t>
            </a:r>
            <a:r>
              <a:rPr lang="el-GR" sz="2000" b="1" dirty="0">
                <a:solidFill>
                  <a:schemeClr val="tx1"/>
                </a:solidFill>
                <a:latin typeface="Calibri" pitchFamily="34" charset="0"/>
              </a:rPr>
              <a:t>  </a:t>
            </a:r>
            <a:r>
              <a:rPr lang="el-GR" sz="2000" b="1" dirty="0">
                <a:solidFill>
                  <a:schemeClr val="tx1"/>
                </a:solidFill>
                <a:latin typeface="Calibri" pitchFamily="34" charset="0"/>
                <a:cs typeface="Arial" charset="0"/>
              </a:rPr>
              <a:t>Το Γυναικείο προφυλακτικό</a:t>
            </a:r>
            <a:br>
              <a:rPr lang="el-GR" sz="2000" b="1" dirty="0">
                <a:solidFill>
                  <a:schemeClr val="tx1"/>
                </a:solidFill>
                <a:latin typeface="Calibri" pitchFamily="34" charset="0"/>
                <a:cs typeface="Arial" charset="0"/>
              </a:rPr>
            </a:br>
            <a:r>
              <a:rPr lang="el-GR" sz="2000" b="1" dirty="0">
                <a:solidFill>
                  <a:schemeClr val="tx1"/>
                </a:solidFill>
                <a:latin typeface="Calibri" pitchFamily="34" charset="0"/>
                <a:cs typeface="Arial" charset="0"/>
              </a:rPr>
              <a:t>3.</a:t>
            </a:r>
            <a:r>
              <a:rPr lang="el-GR" sz="2000" b="1" dirty="0">
                <a:solidFill>
                  <a:schemeClr val="tx1"/>
                </a:solidFill>
                <a:latin typeface="Calibri" pitchFamily="34" charset="0"/>
              </a:rPr>
              <a:t>   </a:t>
            </a:r>
            <a:r>
              <a:rPr lang="el-GR" sz="2000" b="1" dirty="0">
                <a:solidFill>
                  <a:schemeClr val="tx1"/>
                </a:solidFill>
                <a:latin typeface="Calibri" pitchFamily="34" charset="0"/>
                <a:cs typeface="Arial" charset="0"/>
              </a:rPr>
              <a:t>Το Διάφραγμα</a:t>
            </a:r>
            <a:br>
              <a:rPr lang="el-GR" sz="2000" b="1" dirty="0">
                <a:solidFill>
                  <a:schemeClr val="tx1"/>
                </a:solidFill>
                <a:latin typeface="Calibri" pitchFamily="34" charset="0"/>
                <a:cs typeface="Arial" charset="0"/>
              </a:rPr>
            </a:br>
            <a:r>
              <a:rPr lang="el-GR" sz="2000" b="1" dirty="0">
                <a:solidFill>
                  <a:schemeClr val="tx1"/>
                </a:solidFill>
                <a:latin typeface="Calibri" pitchFamily="34" charset="0"/>
                <a:cs typeface="Arial" charset="0"/>
              </a:rPr>
              <a:t>4. </a:t>
            </a:r>
            <a:r>
              <a:rPr lang="el-GR" sz="2000" b="1" dirty="0">
                <a:solidFill>
                  <a:schemeClr val="tx1"/>
                </a:solidFill>
                <a:latin typeface="Calibri" pitchFamily="34" charset="0"/>
              </a:rPr>
              <a:t>   </a:t>
            </a:r>
            <a:r>
              <a:rPr lang="el-GR" sz="2000" b="1" dirty="0">
                <a:solidFill>
                  <a:schemeClr val="tx1"/>
                </a:solidFill>
                <a:latin typeface="Calibri" pitchFamily="34" charset="0"/>
                <a:cs typeface="Arial" charset="0"/>
              </a:rPr>
              <a:t>Οι κολπικοί σπόγγοι</a:t>
            </a:r>
            <a:br>
              <a:rPr lang="el-GR" sz="2000" b="1" dirty="0">
                <a:solidFill>
                  <a:schemeClr val="tx1"/>
                </a:solidFill>
                <a:latin typeface="Calibri" pitchFamily="34" charset="0"/>
                <a:cs typeface="Arial" charset="0"/>
              </a:rPr>
            </a:br>
            <a:r>
              <a:rPr lang="el-GR" sz="2000" b="1" dirty="0">
                <a:solidFill>
                  <a:schemeClr val="tx1"/>
                </a:solidFill>
                <a:latin typeface="Calibri" pitchFamily="34" charset="0"/>
                <a:cs typeface="Arial" charset="0"/>
              </a:rPr>
              <a:t>5. </a:t>
            </a:r>
            <a:r>
              <a:rPr lang="el-GR" sz="2000" b="1" dirty="0">
                <a:solidFill>
                  <a:schemeClr val="tx1"/>
                </a:solidFill>
                <a:latin typeface="Calibri" pitchFamily="34" charset="0"/>
              </a:rPr>
              <a:t>   </a:t>
            </a:r>
            <a:r>
              <a:rPr lang="el-GR" sz="2000" b="1" dirty="0" err="1">
                <a:solidFill>
                  <a:schemeClr val="tx1"/>
                </a:solidFill>
                <a:latin typeface="Calibri" pitchFamily="34" charset="0"/>
                <a:cs typeface="Arial" charset="0"/>
              </a:rPr>
              <a:t>Σπερματοκτόνα</a:t>
            </a:r>
            <a:r>
              <a:rPr lang="el-GR" sz="2000" b="1" dirty="0">
                <a:solidFill>
                  <a:schemeClr val="tx1"/>
                </a:solidFill>
                <a:latin typeface="Calibri" pitchFamily="34" charset="0"/>
                <a:cs typeface="Arial" charset="0"/>
              </a:rPr>
              <a:t> κολπικά </a:t>
            </a:r>
            <a:r>
              <a:rPr lang="el-GR" sz="2000" b="1" dirty="0" err="1">
                <a:solidFill>
                  <a:schemeClr val="tx1"/>
                </a:solidFill>
                <a:latin typeface="Calibri" pitchFamily="34" charset="0"/>
                <a:cs typeface="Arial" charset="0"/>
              </a:rPr>
              <a:t>ενθέματα</a:t>
            </a:r>
            <a:r>
              <a:rPr lang="el-GR" sz="2000" b="1" dirty="0">
                <a:solidFill>
                  <a:schemeClr val="tx1"/>
                </a:solidFill>
                <a:latin typeface="Calibri" pitchFamily="34" charset="0"/>
                <a:cs typeface="Arial" charset="0"/>
              </a:rPr>
              <a:t>.</a:t>
            </a:r>
            <a:br>
              <a:rPr lang="el-GR" sz="2000" b="1" dirty="0">
                <a:solidFill>
                  <a:schemeClr val="tx1"/>
                </a:solidFill>
                <a:latin typeface="Calibri" pitchFamily="34" charset="0"/>
                <a:cs typeface="Arial" charset="0"/>
              </a:rPr>
            </a:br>
            <a:r>
              <a:rPr lang="el-GR" sz="2400" b="1" i="1" dirty="0">
                <a:solidFill>
                  <a:schemeClr val="tx1"/>
                </a:solidFill>
                <a:latin typeface="Calibri" pitchFamily="34" charset="0"/>
                <a:cs typeface="Arial" charset="0"/>
              </a:rPr>
              <a:t/>
            </a:r>
            <a:br>
              <a:rPr lang="el-GR" sz="2400" b="1" i="1" dirty="0">
                <a:solidFill>
                  <a:schemeClr val="tx1"/>
                </a:solidFill>
                <a:latin typeface="Calibri" pitchFamily="34" charset="0"/>
                <a:cs typeface="Arial" charset="0"/>
              </a:rPr>
            </a:br>
            <a:endParaRPr lang="el-GR" sz="2400" b="1" i="1" dirty="0">
              <a:solidFill>
                <a:schemeClr val="tx1"/>
              </a:solidFill>
              <a:latin typeface="Calibri" pitchFamily="34" charset="0"/>
              <a:cs typeface="Arial" charset="0"/>
            </a:endParaRPr>
          </a:p>
        </p:txBody>
      </p:sp>
      <p:sp>
        <p:nvSpPr>
          <p:cNvPr id="8196" name="Rectangle 4"/>
          <p:cNvSpPr>
            <a:spLocks noChangeArrowheads="1"/>
          </p:cNvSpPr>
          <p:nvPr/>
        </p:nvSpPr>
        <p:spPr bwMode="auto">
          <a:xfrm>
            <a:off x="0" y="4508500"/>
            <a:ext cx="8991600" cy="1631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sz="2000" b="1" u="sng" dirty="0">
                <a:solidFill>
                  <a:srgbClr val="660066"/>
                </a:solidFill>
                <a:latin typeface="Calibri" pitchFamily="34" charset="0"/>
                <a:cs typeface="Arial" charset="0"/>
              </a:rPr>
              <a:t>Γ. ΕΝΔΟΜΗΤΡΙΑ ΣΠΕΙΡΑΜΑΤΑ</a:t>
            </a:r>
            <a:r>
              <a:rPr lang="el-GR" sz="2000" b="1" dirty="0">
                <a:solidFill>
                  <a:srgbClr val="660066"/>
                </a:solidFill>
                <a:latin typeface="Calibri" pitchFamily="34" charset="0"/>
                <a:cs typeface="Arial" charset="0"/>
              </a:rPr>
              <a:t/>
            </a:r>
            <a:br>
              <a:rPr lang="el-GR" sz="2000" b="1" dirty="0">
                <a:solidFill>
                  <a:srgbClr val="660066"/>
                </a:solidFill>
                <a:latin typeface="Calibri" pitchFamily="34" charset="0"/>
                <a:cs typeface="Arial" charset="0"/>
              </a:rPr>
            </a:br>
            <a:r>
              <a:rPr lang="el-GR" sz="2000" b="1" dirty="0">
                <a:solidFill>
                  <a:schemeClr val="tx1"/>
                </a:solidFill>
                <a:latin typeface="Calibri" pitchFamily="34" charset="0"/>
                <a:cs typeface="Arial" charset="0"/>
              </a:rPr>
              <a:t/>
            </a:r>
            <a:br>
              <a:rPr lang="el-GR" sz="2000" b="1" dirty="0">
                <a:solidFill>
                  <a:schemeClr val="tx1"/>
                </a:solidFill>
                <a:latin typeface="Calibri" pitchFamily="34" charset="0"/>
                <a:cs typeface="Arial" charset="0"/>
              </a:rPr>
            </a:br>
            <a:r>
              <a:rPr lang="el-GR" sz="2000" b="1" u="sng" dirty="0">
                <a:solidFill>
                  <a:srgbClr val="660066"/>
                </a:solidFill>
                <a:latin typeface="Calibri" pitchFamily="34" charset="0"/>
                <a:cs typeface="Arial" charset="0"/>
              </a:rPr>
              <a:t>Δ. ΜΟΝΙΜΕΣ ΜΕΘΟΔΟΙ ΑΝΤΙΣΥΛΛΗΨΗΣ</a:t>
            </a:r>
            <a:endParaRPr lang="el-GR" sz="2000" b="1" u="sng" dirty="0">
              <a:solidFill>
                <a:srgbClr val="660066"/>
              </a:solidFill>
              <a:latin typeface="Calibri" pitchFamily="34" charset="0"/>
            </a:endParaRPr>
          </a:p>
          <a:p>
            <a:pPr marL="457200" indent="-457200">
              <a:buFontTx/>
              <a:buAutoNum type="arabicPeriod"/>
              <a:defRPr/>
            </a:pPr>
            <a:r>
              <a:rPr lang="el-GR" sz="2000" b="1" dirty="0">
                <a:solidFill>
                  <a:schemeClr val="tx1"/>
                </a:solidFill>
                <a:latin typeface="Calibri" pitchFamily="34" charset="0"/>
                <a:cs typeface="Arial" charset="0"/>
              </a:rPr>
              <a:t>Ανδρική στείρωση</a:t>
            </a:r>
          </a:p>
          <a:p>
            <a:pPr marL="457200" indent="-457200">
              <a:buFontTx/>
              <a:buAutoNum type="arabicPeriod"/>
              <a:defRPr/>
            </a:pPr>
            <a:r>
              <a:rPr lang="el-GR" sz="2000" b="1" dirty="0">
                <a:solidFill>
                  <a:schemeClr val="tx1"/>
                </a:solidFill>
                <a:latin typeface="Calibri" pitchFamily="34" charset="0"/>
                <a:cs typeface="Arial" charset="0"/>
              </a:rPr>
              <a:t>Γυναικεία </a:t>
            </a:r>
            <a:r>
              <a:rPr lang="el-GR" sz="2000" b="1" dirty="0" err="1">
                <a:solidFill>
                  <a:schemeClr val="tx1"/>
                </a:solidFill>
                <a:latin typeface="Calibri" pitchFamily="34" charset="0"/>
                <a:cs typeface="Arial" charset="0"/>
              </a:rPr>
              <a:t>στείρωσηΗ</a:t>
            </a:r>
            <a:endParaRPr lang="el-GR" sz="2000" b="1" dirty="0">
              <a:solidFill>
                <a:schemeClr val="tx1"/>
              </a:solidFill>
              <a:latin typeface="Calibri" pitchFamily="34" charset="0"/>
              <a:cs typeface="Arial" charset="0"/>
            </a:endParaRPr>
          </a:p>
        </p:txBody>
      </p:sp>
      <p:sp>
        <p:nvSpPr>
          <p:cNvPr id="8195" name="Rectangle 3"/>
          <p:cNvSpPr>
            <a:spLocks noChangeArrowheads="1"/>
          </p:cNvSpPr>
          <p:nvPr/>
        </p:nvSpPr>
        <p:spPr bwMode="auto">
          <a:xfrm>
            <a:off x="-14288" y="3284538"/>
            <a:ext cx="9144001"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spcBef>
                <a:spcPct val="50000"/>
              </a:spcBef>
              <a:defRPr/>
            </a:pPr>
            <a:r>
              <a:rPr lang="el-GR" sz="2000" b="1" u="sng" dirty="0">
                <a:solidFill>
                  <a:srgbClr val="660066"/>
                </a:solidFill>
                <a:latin typeface="Calibri" pitchFamily="34" charset="0"/>
                <a:cs typeface="Arial" charset="0"/>
              </a:rPr>
              <a:t>Β. ΑΝΤΙΣΥΛΛΗΠΤΙΚΑ ΧΑΠΙΑ</a:t>
            </a:r>
            <a:endParaRPr lang="el-GR" sz="2000" b="1" dirty="0">
              <a:solidFill>
                <a:srgbClr val="660066"/>
              </a:solidFill>
              <a:latin typeface="Calibri" pitchFamily="34" charset="0"/>
            </a:endParaRPr>
          </a:p>
          <a:p>
            <a:pPr marL="457200" indent="-457200">
              <a:spcBef>
                <a:spcPts val="0"/>
              </a:spcBef>
              <a:buFontTx/>
              <a:buAutoNum type="arabicPeriod"/>
              <a:defRPr/>
            </a:pPr>
            <a:r>
              <a:rPr lang="el-GR" sz="2000" b="1" dirty="0">
                <a:solidFill>
                  <a:schemeClr val="tx1"/>
                </a:solidFill>
                <a:latin typeface="Calibri" pitchFamily="34" charset="0"/>
                <a:cs typeface="Arial" charset="0"/>
              </a:rPr>
              <a:t>Συνδυασμένα αντισυλληπτικά</a:t>
            </a:r>
            <a:endParaRPr lang="el-GR" sz="2000" b="1" dirty="0">
              <a:solidFill>
                <a:schemeClr val="tx1"/>
              </a:solidFill>
              <a:latin typeface="Calibri" pitchFamily="34" charset="0"/>
            </a:endParaRPr>
          </a:p>
          <a:p>
            <a:pPr indent="-457200">
              <a:spcBef>
                <a:spcPts val="0"/>
              </a:spcBef>
              <a:buFontTx/>
              <a:buAutoNum type="arabicPeriod"/>
              <a:defRPr/>
            </a:pPr>
            <a:r>
              <a:rPr lang="el-GR" sz="2000" b="1" dirty="0">
                <a:solidFill>
                  <a:schemeClr val="tx1"/>
                </a:solidFill>
                <a:latin typeface="Calibri" pitchFamily="34" charset="0"/>
                <a:cs typeface="Arial" charset="0"/>
              </a:rPr>
              <a:t>Α</a:t>
            </a:r>
            <a:r>
              <a:rPr lang="el-GR" sz="2000" b="1" dirty="0">
                <a:solidFill>
                  <a:schemeClr val="tx1"/>
                </a:solidFill>
                <a:latin typeface="Calibri" pitchFamily="34" charset="0"/>
              </a:rPr>
              <a:t>ντισυλληπτικά</a:t>
            </a:r>
            <a:r>
              <a:rPr lang="el-GR" sz="2000" b="1" dirty="0">
                <a:solidFill>
                  <a:schemeClr val="tx1"/>
                </a:solidFill>
                <a:latin typeface="Calibri" pitchFamily="34" charset="0"/>
                <a:cs typeface="Arial" charset="0"/>
              </a:rPr>
              <a:t> </a:t>
            </a:r>
            <a:r>
              <a:rPr lang="el-GR" sz="2000" b="1" dirty="0">
                <a:solidFill>
                  <a:schemeClr val="tx1"/>
                </a:solidFill>
                <a:latin typeface="Calibri" pitchFamily="34" charset="0"/>
              </a:rPr>
              <a:t>χάπια</a:t>
            </a:r>
            <a:r>
              <a:rPr lang="el-GR" sz="2000" b="1" dirty="0">
                <a:solidFill>
                  <a:schemeClr val="tx1"/>
                </a:solidFill>
                <a:latin typeface="Calibri" pitchFamily="34" charset="0"/>
                <a:cs typeface="Arial" charset="0"/>
              </a:rPr>
              <a:t> </a:t>
            </a:r>
            <a:r>
              <a:rPr lang="el-GR" sz="2000" b="1" dirty="0">
                <a:solidFill>
                  <a:schemeClr val="tx1"/>
                </a:solidFill>
                <a:latin typeface="Calibri" pitchFamily="34" charset="0"/>
              </a:rPr>
              <a:t>μόνο με</a:t>
            </a:r>
            <a:r>
              <a:rPr lang="el-GR" sz="2000" b="1" dirty="0">
                <a:solidFill>
                  <a:schemeClr val="tx1"/>
                </a:solidFill>
                <a:latin typeface="Calibri" pitchFamily="34" charset="0"/>
                <a:cs typeface="Arial" charset="0"/>
              </a:rPr>
              <a:t> </a:t>
            </a:r>
            <a:r>
              <a:rPr lang="el-GR" sz="2000" b="1" dirty="0">
                <a:solidFill>
                  <a:schemeClr val="tx1"/>
                </a:solidFill>
                <a:latin typeface="Calibri" pitchFamily="34" charset="0"/>
              </a:rPr>
              <a:t>προγεστερόνη</a:t>
            </a:r>
            <a:r>
              <a:rPr lang="el-GR" sz="2000" b="1" dirty="0">
                <a:solidFill>
                  <a:schemeClr val="tx1"/>
                </a:solidFill>
                <a:latin typeface="Calibri" pitchFamily="34" charset="0"/>
                <a:cs typeface="Arial" charset="0"/>
              </a:rPr>
              <a:t/>
            </a:r>
            <a:br>
              <a:rPr lang="el-GR" sz="2000" b="1" dirty="0">
                <a:solidFill>
                  <a:schemeClr val="tx1"/>
                </a:solidFill>
                <a:latin typeface="Calibri" pitchFamily="34" charset="0"/>
                <a:cs typeface="Arial" charset="0"/>
              </a:rPr>
            </a:br>
            <a:endParaRPr lang="el-GR" sz="2000" b="1" dirty="0">
              <a:solidFill>
                <a:schemeClr val="tx1"/>
              </a:solidFill>
              <a:latin typeface="Calibri" pitchFamily="34" charset="0"/>
              <a:cs typeface="Arial" charset="0"/>
            </a:endParaRPr>
          </a:p>
        </p:txBody>
      </p:sp>
      <p:sp>
        <p:nvSpPr>
          <p:cNvPr id="2" name="Rectangle 1"/>
          <p:cNvSpPr/>
          <p:nvPr/>
        </p:nvSpPr>
        <p:spPr>
          <a:xfrm>
            <a:off x="3012118" y="6350"/>
            <a:ext cx="3119764" cy="584775"/>
          </a:xfrm>
          <a:prstGeom prst="rect">
            <a:avLst/>
          </a:prstGeom>
          <a:noFill/>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l-GR" sz="3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Arial" charset="0"/>
              </a:rPr>
              <a:t>ΑΝΤΙΣΥΛΛΗΨΗ</a:t>
            </a:r>
            <a:endParaRPr lang="el-GR" sz="3200" b="1" u="sng"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3868571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ChangeArrowheads="1"/>
          </p:cNvSpPr>
          <p:nvPr/>
        </p:nvSpPr>
        <p:spPr bwMode="auto">
          <a:xfrm>
            <a:off x="0" y="0"/>
            <a:ext cx="8915400" cy="664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algn="ctr">
              <a:spcBef>
                <a:spcPct val="50000"/>
              </a:spcBef>
            </a:pPr>
            <a:r>
              <a:rPr lang="el-GR" sz="2800" b="1">
                <a:solidFill>
                  <a:srgbClr val="660066"/>
                </a:solidFill>
                <a:latin typeface="Calibri" pitchFamily="34" charset="0"/>
                <a:cs typeface="Arial" charset="0"/>
              </a:rPr>
              <a:t>Α . ΜΕΘΟΔΟΙ ΦΡΑΓΜΟΥ</a:t>
            </a:r>
            <a:r>
              <a:rPr lang="el-GR" sz="2800" b="1" i="1">
                <a:solidFill>
                  <a:srgbClr val="660066"/>
                </a:solidFill>
                <a:latin typeface="Calibri" pitchFamily="34" charset="0"/>
                <a:cs typeface="Arial" charset="0"/>
              </a:rPr>
              <a:t/>
            </a:r>
            <a:br>
              <a:rPr lang="el-GR" sz="2800" b="1" i="1">
                <a:solidFill>
                  <a:srgbClr val="660066"/>
                </a:solidFill>
                <a:latin typeface="Calibri" pitchFamily="34" charset="0"/>
                <a:cs typeface="Arial" charset="0"/>
              </a:rPr>
            </a:br>
            <a:endParaRPr lang="en-US" sz="2800" b="1" i="1">
              <a:solidFill>
                <a:srgbClr val="660066"/>
              </a:solidFill>
              <a:latin typeface="Calibri" pitchFamily="34" charset="0"/>
            </a:endParaRPr>
          </a:p>
          <a:p>
            <a:pPr marL="457200" indent="-457200">
              <a:spcBef>
                <a:spcPct val="50000"/>
              </a:spcBef>
              <a:buFont typeface="Times New Roman" pitchFamily="18" charset="0"/>
              <a:buAutoNum type="arabicPeriod"/>
            </a:pPr>
            <a:r>
              <a:rPr lang="el-GR" sz="2000">
                <a:solidFill>
                  <a:schemeClr val="tx1"/>
                </a:solidFill>
                <a:latin typeface="Calibri" pitchFamily="34" charset="0"/>
                <a:cs typeface="Times New Roman" pitchFamily="18" charset="0"/>
              </a:rPr>
              <a:t>Το Ανδρικό προφυλακτικό παρουσιάζει 2% αποτυχία στον πρώτο χρόνο και                            10% γενική αποτυχία με πολύ καλή εφαρμογή της μεθόδου</a:t>
            </a:r>
            <a:r>
              <a:rPr lang="el-GR" sz="2000">
                <a:solidFill>
                  <a:schemeClr val="tx1"/>
                </a:solidFill>
                <a:latin typeface="Calibri" pitchFamily="34" charset="0"/>
              </a:rPr>
              <a:t>.</a:t>
            </a:r>
          </a:p>
          <a:p>
            <a:pPr marL="457200" indent="-457200">
              <a:spcBef>
                <a:spcPct val="50000"/>
              </a:spcBef>
              <a:buFont typeface="Times New Roman" pitchFamily="18" charset="0"/>
              <a:buAutoNum type="arabicPeriod"/>
            </a:pPr>
            <a:endParaRPr lang="el-GR" sz="2000" b="1">
              <a:solidFill>
                <a:schemeClr val="tx1"/>
              </a:solidFill>
              <a:latin typeface="Calibri" pitchFamily="34" charset="0"/>
            </a:endParaRPr>
          </a:p>
          <a:p>
            <a:pPr marL="457200" indent="-457200">
              <a:spcBef>
                <a:spcPct val="50000"/>
              </a:spcBef>
              <a:buFont typeface="Times New Roman" pitchFamily="18" charset="0"/>
              <a:buAutoNum type="arabicPeriod"/>
            </a:pPr>
            <a:r>
              <a:rPr lang="el-GR" sz="2000">
                <a:solidFill>
                  <a:schemeClr val="tx1"/>
                </a:solidFill>
                <a:latin typeface="Calibri" pitchFamily="34" charset="0"/>
                <a:cs typeface="Times New Roman" pitchFamily="18" charset="0"/>
              </a:rPr>
              <a:t>Το Γυναικείο προφυλακτικό παρουσιάζει 4% αποτυχία για τον πρώτο χρόνο, 19% γενική αποτυχία.</a:t>
            </a:r>
            <a:endParaRPr lang="el-GR" sz="2000">
              <a:solidFill>
                <a:schemeClr val="tx1"/>
              </a:solidFill>
              <a:latin typeface="Calibri" pitchFamily="34" charset="0"/>
            </a:endParaRPr>
          </a:p>
          <a:p>
            <a:pPr marL="457200" indent="-457200">
              <a:spcBef>
                <a:spcPct val="50000"/>
              </a:spcBef>
            </a:pPr>
            <a:endParaRPr lang="el-GR" sz="2000">
              <a:solidFill>
                <a:schemeClr val="tx1"/>
              </a:solidFill>
              <a:latin typeface="Calibri" pitchFamily="34" charset="0"/>
            </a:endParaRPr>
          </a:p>
          <a:p>
            <a:pPr marL="457200" indent="-457200">
              <a:spcBef>
                <a:spcPct val="50000"/>
              </a:spcBef>
            </a:pPr>
            <a:r>
              <a:rPr lang="el-GR" sz="2000">
                <a:solidFill>
                  <a:schemeClr val="tx1"/>
                </a:solidFill>
                <a:latin typeface="Calibri" pitchFamily="34" charset="0"/>
                <a:cs typeface="Arial" charset="0"/>
              </a:rPr>
              <a:t>3.    </a:t>
            </a:r>
            <a:r>
              <a:rPr lang="el-GR" sz="2000">
                <a:solidFill>
                  <a:schemeClr val="tx1"/>
                </a:solidFill>
                <a:latin typeface="Calibri" pitchFamily="34" charset="0"/>
              </a:rPr>
              <a:t>Το Διάφραγμα παρουσιάζει 6</a:t>
            </a:r>
            <a:r>
              <a:rPr lang="el-GR" sz="2000">
                <a:solidFill>
                  <a:schemeClr val="tx1"/>
                </a:solidFill>
                <a:latin typeface="Calibri" pitchFamily="34" charset="0"/>
                <a:cs typeface="Arial" charset="0"/>
              </a:rPr>
              <a:t>% </a:t>
            </a:r>
            <a:r>
              <a:rPr lang="el-GR" sz="2000">
                <a:solidFill>
                  <a:schemeClr val="tx1"/>
                </a:solidFill>
                <a:latin typeface="Calibri" pitchFamily="34" charset="0"/>
              </a:rPr>
              <a:t>αποτυχία για τον πρώτο χρόνο χρήσης ,</a:t>
            </a:r>
            <a:r>
              <a:rPr lang="el-GR" sz="2000">
                <a:solidFill>
                  <a:schemeClr val="tx1"/>
                </a:solidFill>
                <a:latin typeface="Calibri" pitchFamily="34" charset="0"/>
                <a:cs typeface="Arial" charset="0"/>
              </a:rPr>
              <a:t> </a:t>
            </a:r>
            <a:r>
              <a:rPr lang="el-GR" sz="2000">
                <a:solidFill>
                  <a:schemeClr val="tx1"/>
                </a:solidFill>
                <a:latin typeface="Calibri" pitchFamily="34" charset="0"/>
              </a:rPr>
              <a:t>και 15</a:t>
            </a:r>
            <a:r>
              <a:rPr lang="el-GR" sz="2000">
                <a:solidFill>
                  <a:schemeClr val="tx1"/>
                </a:solidFill>
                <a:latin typeface="Calibri" pitchFamily="34" charset="0"/>
                <a:cs typeface="Arial" charset="0"/>
              </a:rPr>
              <a:t>%       </a:t>
            </a:r>
            <a:r>
              <a:rPr lang="el-GR" sz="2000">
                <a:solidFill>
                  <a:schemeClr val="tx1"/>
                </a:solidFill>
                <a:latin typeface="Calibri" pitchFamily="34" charset="0"/>
              </a:rPr>
              <a:t>για γενική χρήση. </a:t>
            </a:r>
          </a:p>
          <a:p>
            <a:pPr marL="457200" indent="-457200">
              <a:spcBef>
                <a:spcPct val="50000"/>
              </a:spcBef>
            </a:pPr>
            <a:endParaRPr lang="el-GR" sz="2000">
              <a:solidFill>
                <a:schemeClr val="tx1"/>
              </a:solidFill>
              <a:latin typeface="Calibri" pitchFamily="34" charset="0"/>
            </a:endParaRPr>
          </a:p>
          <a:p>
            <a:pPr marL="457200" indent="-457200">
              <a:spcBef>
                <a:spcPct val="50000"/>
              </a:spcBef>
            </a:pPr>
            <a:r>
              <a:rPr lang="el-GR" sz="2000">
                <a:solidFill>
                  <a:schemeClr val="tx1"/>
                </a:solidFill>
                <a:latin typeface="Calibri" pitchFamily="34" charset="0"/>
                <a:cs typeface="Times New Roman" pitchFamily="18" charset="0"/>
              </a:rPr>
              <a:t>4.     Οι κολπικοί σπόγγοι παρουσιάζουν 20% αποτυχία σε πολύτοκες και 8% μόνο σε άτοκες. </a:t>
            </a:r>
            <a:endParaRPr lang="el-GR" sz="2000">
              <a:solidFill>
                <a:schemeClr val="tx1"/>
              </a:solidFill>
              <a:latin typeface="Calibri" pitchFamily="34" charset="0"/>
            </a:endParaRPr>
          </a:p>
          <a:p>
            <a:pPr marL="457200" indent="-457200">
              <a:spcBef>
                <a:spcPct val="50000"/>
              </a:spcBef>
            </a:pPr>
            <a:endParaRPr lang="el-GR" sz="2000" b="1">
              <a:solidFill>
                <a:schemeClr val="tx1"/>
              </a:solidFill>
              <a:latin typeface="Calibri" pitchFamily="34" charset="0"/>
            </a:endParaRPr>
          </a:p>
          <a:p>
            <a:pPr marL="457200" indent="-457200">
              <a:spcBef>
                <a:spcPct val="50000"/>
              </a:spcBef>
            </a:pPr>
            <a:r>
              <a:rPr lang="el-GR" sz="2000">
                <a:solidFill>
                  <a:schemeClr val="tx1"/>
                </a:solidFill>
                <a:latin typeface="Calibri" pitchFamily="34" charset="0"/>
                <a:cs typeface="Times New Roman" pitchFamily="18" charset="0"/>
              </a:rPr>
              <a:t>5.     Σπερματοκτόνα κολπικά ενθέματα. Έχουν γενικά πολύ μεγάλο ποσοστό αποτυχίας σαν μοναδική μέθοδο </a:t>
            </a:r>
            <a:r>
              <a:rPr lang="el-GR" sz="2000">
                <a:solidFill>
                  <a:schemeClr val="tx1"/>
                </a:solidFill>
                <a:latin typeface="Calibri" pitchFamily="34" charset="0"/>
              </a:rPr>
              <a:t>.</a:t>
            </a:r>
          </a:p>
        </p:txBody>
      </p:sp>
    </p:spTree>
    <p:extLst>
      <p:ext uri="{BB962C8B-B14F-4D97-AF65-F5344CB8AC3E}">
        <p14:creationId xmlns:p14="http://schemas.microsoft.com/office/powerpoint/2010/main" val="80789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0" y="0"/>
            <a:ext cx="9144000" cy="437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algn="ctr" eaLnBrk="1" hangingPunct="1">
              <a:spcBef>
                <a:spcPct val="50000"/>
              </a:spcBef>
            </a:pPr>
            <a:r>
              <a:rPr lang="el-GR" sz="2800" b="1">
                <a:solidFill>
                  <a:srgbClr val="660066"/>
                </a:solidFill>
                <a:latin typeface="Calibri" pitchFamily="34" charset="0"/>
                <a:cs typeface="Arial" charset="0"/>
              </a:rPr>
              <a:t>Β. ΑΝΤΙΣΥΛΛΗΠΤΙΚΑ ΧΑΠΙΑ </a:t>
            </a:r>
            <a:br>
              <a:rPr lang="el-GR" sz="2800" b="1">
                <a:solidFill>
                  <a:srgbClr val="660066"/>
                </a:solidFill>
                <a:latin typeface="Calibri" pitchFamily="34" charset="0"/>
                <a:cs typeface="Arial" charset="0"/>
              </a:rPr>
            </a:br>
            <a:r>
              <a:rPr lang="el-GR" sz="2000" b="1" u="sng">
                <a:solidFill>
                  <a:srgbClr val="660066"/>
                </a:solidFill>
                <a:latin typeface="Calibri" pitchFamily="34" charset="0"/>
                <a:cs typeface="Arial" charset="0"/>
              </a:rPr>
              <a:t>1. ΣΥΝΔΥΑΣΜΕΝΑ ΑΝΤΙΣΥΛΛΗΠΤΙΚΑ</a:t>
            </a:r>
            <a:endParaRPr lang="el-GR" sz="2000" b="1" u="sng">
              <a:solidFill>
                <a:srgbClr val="660066"/>
              </a:solidFill>
              <a:latin typeface="Calibri" pitchFamily="34" charset="0"/>
            </a:endParaRPr>
          </a:p>
          <a:p>
            <a:pPr eaLnBrk="1" hangingPunct="1">
              <a:spcBef>
                <a:spcPct val="50000"/>
              </a:spcBef>
            </a:pPr>
            <a:r>
              <a:rPr lang="el-GR" sz="2000" b="1" i="1" u="sng">
                <a:solidFill>
                  <a:schemeClr val="tx1"/>
                </a:solidFill>
                <a:latin typeface="Calibri" pitchFamily="34" charset="0"/>
                <a:cs typeface="Times New Roman" pitchFamily="18" charset="0"/>
              </a:rPr>
              <a:t>Μηχανισμός δράσης</a:t>
            </a:r>
            <a:r>
              <a:rPr lang="el-GR" sz="2000" b="1" i="1">
                <a:solidFill>
                  <a:schemeClr val="tx1"/>
                </a:solidFill>
                <a:latin typeface="Calibri" pitchFamily="34" charset="0"/>
                <a:cs typeface="Times New Roman" pitchFamily="18" charset="0"/>
              </a:rPr>
              <a:t/>
            </a:r>
            <a:br>
              <a:rPr lang="el-GR" sz="2000" b="1" i="1">
                <a:solidFill>
                  <a:schemeClr val="tx1"/>
                </a:solidFill>
                <a:latin typeface="Calibri" pitchFamily="34" charset="0"/>
                <a:cs typeface="Times New Roman" pitchFamily="18" charset="0"/>
              </a:rPr>
            </a:br>
            <a:r>
              <a:rPr lang="el-GR" sz="2000" i="1">
                <a:solidFill>
                  <a:schemeClr val="tx1"/>
                </a:solidFill>
                <a:latin typeface="Calibri" pitchFamily="34" charset="0"/>
                <a:cs typeface="Times New Roman" pitchFamily="18" charset="0"/>
              </a:rPr>
              <a:t>Προκαλούν αναστολή της ωορρηξίας εμποδίζοντας την μεσοκυκλική αιχμή της LH</a:t>
            </a:r>
            <a:endParaRPr lang="el-GR" sz="2400" u="sng">
              <a:solidFill>
                <a:schemeClr val="tx1"/>
              </a:solidFill>
              <a:latin typeface="Calibri" pitchFamily="34" charset="0"/>
            </a:endParaRPr>
          </a:p>
          <a:p>
            <a:pPr eaLnBrk="1" hangingPunct="1">
              <a:spcBef>
                <a:spcPct val="50000"/>
              </a:spcBef>
            </a:pPr>
            <a:r>
              <a:rPr lang="el-GR" sz="2400" b="1" u="sng">
                <a:solidFill>
                  <a:schemeClr val="tx1"/>
                </a:solidFill>
                <a:latin typeface="Calibri" pitchFamily="34" charset="0"/>
                <a:cs typeface="Arial" charset="0"/>
              </a:rPr>
              <a:t>Πλεονεκτήματα</a:t>
            </a:r>
            <a:endParaRPr lang="el-GR" sz="2400" b="1" u="sng">
              <a:solidFill>
                <a:schemeClr val="tx1"/>
              </a:solidFill>
              <a:latin typeface="Calibri" pitchFamily="34" charset="0"/>
            </a:endParaRPr>
          </a:p>
          <a:p>
            <a:pPr eaLnBrk="1" hangingPunct="1">
              <a:spcBef>
                <a:spcPct val="50000"/>
              </a:spcBef>
            </a:pPr>
            <a:r>
              <a:rPr lang="el-GR" sz="2000">
                <a:solidFill>
                  <a:schemeClr val="tx1"/>
                </a:solidFill>
                <a:latin typeface="Calibri" pitchFamily="34" charset="0"/>
                <a:cs typeface="Times New Roman" pitchFamily="18" charset="0"/>
              </a:rPr>
              <a:t>Μεγάλο ποσοστό επιτυχημένης αντισυλληπτικής δράσης (πάνω από 98%) με σωστή χρήση.</a:t>
            </a:r>
            <a:r>
              <a:rPr lang="el-GR" sz="2400">
                <a:solidFill>
                  <a:schemeClr val="tx1"/>
                </a:solidFill>
                <a:latin typeface="Calibri" pitchFamily="34" charset="0"/>
              </a:rPr>
              <a:t> </a:t>
            </a:r>
          </a:p>
          <a:p>
            <a:pPr eaLnBrk="1" hangingPunct="1">
              <a:spcBef>
                <a:spcPct val="50000"/>
              </a:spcBef>
              <a:spcAft>
                <a:spcPts val="1200"/>
              </a:spcAft>
            </a:pPr>
            <a:r>
              <a:rPr lang="el-GR" sz="2000">
                <a:solidFill>
                  <a:schemeClr val="tx1"/>
                </a:solidFill>
                <a:latin typeface="Calibri" pitchFamily="34" charset="0"/>
                <a:cs typeface="Times New Roman" pitchFamily="18" charset="0"/>
              </a:rPr>
              <a:t>Βελτιώνουν συμπτώματα δυσμηνόρροιας, προεμμηνορυσιακού συνδρόμου, ακμής, αναιμίας λόγω αυξημένης έμμηνου ρύσεως.</a:t>
            </a:r>
          </a:p>
          <a:p>
            <a:pPr eaLnBrk="1" hangingPunct="1">
              <a:spcBef>
                <a:spcPct val="50000"/>
              </a:spcBef>
              <a:spcAft>
                <a:spcPts val="1200"/>
              </a:spcAft>
            </a:pPr>
            <a:r>
              <a:rPr lang="el-GR" sz="2000">
                <a:solidFill>
                  <a:schemeClr val="tx1"/>
                </a:solidFill>
                <a:latin typeface="Calibri" pitchFamily="34" charset="0"/>
                <a:cs typeface="Times New Roman" pitchFamily="18" charset="0"/>
              </a:rPr>
              <a:t>Μικραίνουν τον κίνδυνο για καρκίνο ωοθηκών και ενδομητρίου.</a:t>
            </a:r>
            <a:r>
              <a:rPr lang="el-GR" sz="2000">
                <a:solidFill>
                  <a:schemeClr val="tx1"/>
                </a:solidFill>
                <a:latin typeface="Calibri" pitchFamily="34" charset="0"/>
              </a:rPr>
              <a:t> </a:t>
            </a:r>
          </a:p>
        </p:txBody>
      </p:sp>
      <p:sp>
        <p:nvSpPr>
          <p:cNvPr id="10243" name="Text Box 6"/>
          <p:cNvSpPr txBox="1">
            <a:spLocks noChangeArrowheads="1"/>
          </p:cNvSpPr>
          <p:nvPr/>
        </p:nvSpPr>
        <p:spPr bwMode="auto">
          <a:xfrm>
            <a:off x="0" y="4603750"/>
            <a:ext cx="9144000" cy="175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400" b="1" u="sng">
                <a:solidFill>
                  <a:schemeClr val="tx1"/>
                </a:solidFill>
                <a:latin typeface="Calibri" pitchFamily="34" charset="0"/>
                <a:cs typeface="Times New Roman" pitchFamily="18" charset="0"/>
              </a:rPr>
              <a:t>Μειονεκτήματα</a:t>
            </a:r>
            <a:r>
              <a:rPr lang="el-GR" sz="2400" b="1">
                <a:solidFill>
                  <a:schemeClr val="tx1"/>
                </a:solidFill>
                <a:latin typeface="Calibri" pitchFamily="34" charset="0"/>
                <a:cs typeface="Times New Roman" pitchFamily="18" charset="0"/>
              </a:rPr>
              <a:t/>
            </a:r>
            <a:br>
              <a:rPr lang="el-GR" sz="2400" b="1">
                <a:solidFill>
                  <a:schemeClr val="tx1"/>
                </a:solidFill>
                <a:latin typeface="Calibri" pitchFamily="34" charset="0"/>
                <a:cs typeface="Times New Roman" pitchFamily="18" charset="0"/>
              </a:rPr>
            </a:br>
            <a:r>
              <a:rPr lang="el-GR" sz="2000">
                <a:solidFill>
                  <a:schemeClr val="tx1"/>
                </a:solidFill>
                <a:latin typeface="Calibri" pitchFamily="34" charset="0"/>
                <a:cs typeface="Times New Roman" pitchFamily="18" charset="0"/>
              </a:rPr>
              <a:t>Από την σωστή καθημερινή χρήση εξαρτάται η αποτελεσματικότητά τους.</a:t>
            </a:r>
            <a:br>
              <a:rPr lang="el-GR" sz="2000">
                <a:solidFill>
                  <a:schemeClr val="tx1"/>
                </a:solidFill>
                <a:latin typeface="Calibri" pitchFamily="34" charset="0"/>
                <a:cs typeface="Times New Roman" pitchFamily="18" charset="0"/>
              </a:rPr>
            </a:br>
            <a:r>
              <a:rPr lang="el-GR" sz="2400">
                <a:solidFill>
                  <a:schemeClr val="tx1"/>
                </a:solidFill>
                <a:latin typeface="Calibri" pitchFamily="34" charset="0"/>
                <a:cs typeface="Times New Roman" pitchFamily="18" charset="0"/>
              </a:rPr>
              <a:t/>
            </a:r>
            <a:br>
              <a:rPr lang="el-GR" sz="2400">
                <a:solidFill>
                  <a:schemeClr val="tx1"/>
                </a:solidFill>
                <a:latin typeface="Calibri" pitchFamily="34" charset="0"/>
                <a:cs typeface="Times New Roman" pitchFamily="18" charset="0"/>
              </a:rPr>
            </a:br>
            <a:r>
              <a:rPr lang="el-GR" sz="2000">
                <a:solidFill>
                  <a:schemeClr val="tx1"/>
                </a:solidFill>
                <a:latin typeface="Calibri" pitchFamily="34" charset="0"/>
                <a:cs typeface="Times New Roman" pitchFamily="18" charset="0"/>
              </a:rPr>
              <a:t>Ευθύνονται για μικρή αύξηση κινδύνου ανάπτυξης καρκίνου η προκαρκινικών  νεοπλασιών στο τράχηλο της μήτρας λόγω της ανοσοκαταστολής που επιφέρουν.</a:t>
            </a:r>
            <a:endParaRPr lang="el-GR" sz="2400">
              <a:solidFill>
                <a:schemeClr val="tx1"/>
              </a:solidFill>
              <a:latin typeface="Calibri" pitchFamily="34" charset="0"/>
            </a:endParaRPr>
          </a:p>
        </p:txBody>
      </p:sp>
    </p:spTree>
    <p:extLst>
      <p:ext uri="{BB962C8B-B14F-4D97-AF65-F5344CB8AC3E}">
        <p14:creationId xmlns:p14="http://schemas.microsoft.com/office/powerpoint/2010/main" val="37858599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04800" y="457200"/>
            <a:ext cx="8610600" cy="1138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algn="ctr" eaLnBrk="1" hangingPunct="1">
              <a:spcBef>
                <a:spcPct val="50000"/>
              </a:spcBef>
            </a:pPr>
            <a:r>
              <a:rPr lang="el-GR" sz="2000" b="1" u="sng">
                <a:solidFill>
                  <a:srgbClr val="660066"/>
                </a:solidFill>
                <a:latin typeface="Calibri" pitchFamily="34" charset="0"/>
                <a:cs typeface="Times New Roman" pitchFamily="18" charset="0"/>
              </a:rPr>
              <a:t>2. ΑΝΤΙΣΥΛΛΗΠΤΙΚΑ ΧΑΠΙΑ ΜΟΝΟ ΜΕ ΠΡΟΓΕΣΤΕΡΟΝΗ</a:t>
            </a:r>
            <a:br>
              <a:rPr lang="el-GR" sz="2000" b="1" u="sng">
                <a:solidFill>
                  <a:srgbClr val="660066"/>
                </a:solidFill>
                <a:latin typeface="Calibri" pitchFamily="34" charset="0"/>
                <a:cs typeface="Times New Roman" pitchFamily="18" charset="0"/>
              </a:rPr>
            </a:br>
            <a:r>
              <a:rPr lang="el-GR" sz="2400" b="1" u="sng">
                <a:solidFill>
                  <a:srgbClr val="003366"/>
                </a:solidFill>
                <a:cs typeface="Times New Roman" pitchFamily="18" charset="0"/>
              </a:rPr>
              <a:t/>
            </a:r>
            <a:br>
              <a:rPr lang="el-GR" sz="2400" b="1" u="sng">
                <a:solidFill>
                  <a:srgbClr val="003366"/>
                </a:solidFill>
                <a:cs typeface="Times New Roman" pitchFamily="18" charset="0"/>
              </a:rPr>
            </a:br>
            <a:endParaRPr lang="el-GR" sz="2400" b="1" u="sng">
              <a:solidFill>
                <a:srgbClr val="003366"/>
              </a:solidFill>
              <a:cs typeface="Times New Roman" pitchFamily="18" charset="0"/>
            </a:endParaRPr>
          </a:p>
        </p:txBody>
      </p:sp>
      <p:sp>
        <p:nvSpPr>
          <p:cNvPr id="11267" name="Text Box 3"/>
          <p:cNvSpPr txBox="1">
            <a:spLocks noChangeArrowheads="1"/>
          </p:cNvSpPr>
          <p:nvPr/>
        </p:nvSpPr>
        <p:spPr bwMode="auto">
          <a:xfrm>
            <a:off x="304800" y="1752600"/>
            <a:ext cx="8382000" cy="406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u="sng">
                <a:solidFill>
                  <a:schemeClr val="tx1"/>
                </a:solidFill>
                <a:latin typeface="Calibri" pitchFamily="34" charset="0"/>
                <a:cs typeface="Times New Roman" pitchFamily="18" charset="0"/>
              </a:rPr>
              <a:t>Πλεονεκτήματα</a:t>
            </a:r>
            <a:r>
              <a:rPr lang="el-GR" sz="2000" b="1">
                <a:solidFill>
                  <a:schemeClr val="tx1"/>
                </a:solidFill>
                <a:latin typeface="Calibri" pitchFamily="34" charset="0"/>
                <a:cs typeface="Times New Roman" pitchFamily="18" charset="0"/>
              </a:rPr>
              <a:t/>
            </a:r>
            <a:br>
              <a:rPr lang="el-GR" sz="2000" b="1">
                <a:solidFill>
                  <a:schemeClr val="tx1"/>
                </a:solidFill>
                <a:latin typeface="Calibri" pitchFamily="34" charset="0"/>
                <a:cs typeface="Times New Roman" pitchFamily="18" charset="0"/>
              </a:rPr>
            </a:br>
            <a:r>
              <a:rPr lang="el-GR" sz="2000" b="1">
                <a:solidFill>
                  <a:schemeClr val="tx1"/>
                </a:solidFill>
                <a:latin typeface="Calibri" pitchFamily="34" charset="0"/>
                <a:cs typeface="Times New Roman" pitchFamily="18" charset="0"/>
              </a:rPr>
              <a:t/>
            </a:r>
            <a:br>
              <a:rPr lang="el-GR" sz="2000" b="1">
                <a:solidFill>
                  <a:schemeClr val="tx1"/>
                </a:solidFill>
                <a:latin typeface="Calibri" pitchFamily="34" charset="0"/>
                <a:cs typeface="Times New Roman" pitchFamily="18" charset="0"/>
              </a:rPr>
            </a:br>
            <a:r>
              <a:rPr lang="el-GR" sz="2000">
                <a:solidFill>
                  <a:schemeClr val="tx1"/>
                </a:solidFill>
                <a:latin typeface="Calibri" pitchFamily="34" charset="0"/>
                <a:cs typeface="Times New Roman" pitchFamily="18" charset="0"/>
              </a:rPr>
              <a:t>Υψηλή αποτελεσματικότητα</a:t>
            </a:r>
            <a:br>
              <a:rPr lang="el-GR" sz="2000">
                <a:solidFill>
                  <a:schemeClr val="tx1"/>
                </a:solidFill>
                <a:latin typeface="Calibri" pitchFamily="34" charset="0"/>
                <a:cs typeface="Times New Roman" pitchFamily="18" charset="0"/>
              </a:rPr>
            </a:br>
            <a:r>
              <a:rPr lang="el-GR" sz="2000" b="1">
                <a:solidFill>
                  <a:schemeClr val="tx1"/>
                </a:solidFill>
                <a:latin typeface="Calibri" pitchFamily="34" charset="0"/>
                <a:cs typeface="Times New Roman" pitchFamily="18" charset="0"/>
              </a:rPr>
              <a:t/>
            </a:r>
            <a:br>
              <a:rPr lang="el-GR" sz="2000" b="1">
                <a:solidFill>
                  <a:schemeClr val="tx1"/>
                </a:solidFill>
                <a:latin typeface="Calibri" pitchFamily="34" charset="0"/>
                <a:cs typeface="Times New Roman" pitchFamily="18" charset="0"/>
              </a:rPr>
            </a:br>
            <a:r>
              <a:rPr lang="el-GR" sz="2000" b="1" u="sng">
                <a:solidFill>
                  <a:schemeClr val="tx1"/>
                </a:solidFill>
                <a:latin typeface="Calibri" pitchFamily="34" charset="0"/>
                <a:cs typeface="Times New Roman" pitchFamily="18" charset="0"/>
              </a:rPr>
              <a:t>Μειονεκτήματα</a:t>
            </a:r>
            <a:r>
              <a:rPr lang="el-GR" sz="2000" b="1">
                <a:solidFill>
                  <a:schemeClr val="tx1"/>
                </a:solidFill>
                <a:latin typeface="Calibri" pitchFamily="34" charset="0"/>
                <a:cs typeface="Times New Roman" pitchFamily="18" charset="0"/>
              </a:rPr>
              <a:t/>
            </a:r>
            <a:br>
              <a:rPr lang="el-GR" sz="2000" b="1">
                <a:solidFill>
                  <a:schemeClr val="tx1"/>
                </a:solidFill>
                <a:latin typeface="Calibri" pitchFamily="34" charset="0"/>
                <a:cs typeface="Times New Roman" pitchFamily="18" charset="0"/>
              </a:rPr>
            </a:br>
            <a:r>
              <a:rPr lang="el-GR" sz="2000" b="1">
                <a:solidFill>
                  <a:schemeClr val="tx1"/>
                </a:solidFill>
                <a:latin typeface="Calibri" pitchFamily="34" charset="0"/>
                <a:cs typeface="Times New Roman" pitchFamily="18" charset="0"/>
              </a:rPr>
              <a:t/>
            </a:r>
            <a:br>
              <a:rPr lang="el-GR" sz="2000" b="1">
                <a:solidFill>
                  <a:schemeClr val="tx1"/>
                </a:solidFill>
                <a:latin typeface="Calibri" pitchFamily="34" charset="0"/>
                <a:cs typeface="Times New Roman" pitchFamily="18" charset="0"/>
              </a:rPr>
            </a:br>
            <a:r>
              <a:rPr lang="el-GR" sz="2000">
                <a:solidFill>
                  <a:schemeClr val="tx1"/>
                </a:solidFill>
                <a:latin typeface="Calibri" pitchFamily="34" charset="0"/>
                <a:cs typeface="Times New Roman" pitchFamily="18" charset="0"/>
              </a:rPr>
              <a:t>Η καθημερινή χρήση που είναι δύσκολο σε ορισμένες γυναίκες ιδίως έφηβες να συμμορφωθούν.</a:t>
            </a:r>
            <a:br>
              <a:rPr lang="el-GR" sz="2000">
                <a:solidFill>
                  <a:schemeClr val="tx1"/>
                </a:solidFill>
                <a:latin typeface="Calibri" pitchFamily="34" charset="0"/>
                <a:cs typeface="Times New Roman" pitchFamily="18" charset="0"/>
              </a:rPr>
            </a:br>
            <a:endParaRPr lang="en-US" sz="2000">
              <a:solidFill>
                <a:schemeClr val="tx1"/>
              </a:solidFill>
              <a:latin typeface="Calibri" pitchFamily="34" charset="0"/>
              <a:cs typeface="Times New Roman" pitchFamily="18" charset="0"/>
            </a:endParaRPr>
          </a:p>
          <a:p>
            <a:pPr eaLnBrk="1" hangingPunct="1">
              <a:spcBef>
                <a:spcPct val="50000"/>
              </a:spcBef>
            </a:pPr>
            <a:r>
              <a:rPr lang="el-GR" sz="2000">
                <a:solidFill>
                  <a:schemeClr val="tx1"/>
                </a:solidFill>
                <a:latin typeface="Calibri" pitchFamily="34" charset="0"/>
                <a:cs typeface="Times New Roman" pitchFamily="18" charset="0"/>
              </a:rPr>
              <a:t>Σχετική αύξηση του κινδύνου για εξωμήτρια κύηση.</a:t>
            </a:r>
            <a:br>
              <a:rPr lang="el-GR" sz="2000">
                <a:solidFill>
                  <a:schemeClr val="tx1"/>
                </a:solidFill>
                <a:latin typeface="Calibri" pitchFamily="34" charset="0"/>
                <a:cs typeface="Times New Roman" pitchFamily="18" charset="0"/>
              </a:rPr>
            </a:br>
            <a:r>
              <a:rPr lang="el-GR" sz="2400">
                <a:solidFill>
                  <a:schemeClr val="tx1"/>
                </a:solidFill>
                <a:latin typeface="Calibri" pitchFamily="34" charset="0"/>
                <a:cs typeface="Times New Roman" pitchFamily="18" charset="0"/>
              </a:rPr>
              <a:t/>
            </a:r>
            <a:br>
              <a:rPr lang="el-GR" sz="2400">
                <a:solidFill>
                  <a:schemeClr val="tx1"/>
                </a:solidFill>
                <a:latin typeface="Calibri" pitchFamily="34" charset="0"/>
                <a:cs typeface="Times New Roman" pitchFamily="18" charset="0"/>
              </a:rPr>
            </a:br>
            <a:endParaRPr lang="el-GR" sz="2400">
              <a:solidFill>
                <a:schemeClr val="tx1"/>
              </a:solidFill>
              <a:latin typeface="Calibri" pitchFamily="34" charset="0"/>
              <a:cs typeface="Times New Roman" pitchFamily="18" charset="0"/>
            </a:endParaRPr>
          </a:p>
        </p:txBody>
      </p:sp>
    </p:spTree>
    <p:extLst>
      <p:ext uri="{BB962C8B-B14F-4D97-AF65-F5344CB8AC3E}">
        <p14:creationId xmlns:p14="http://schemas.microsoft.com/office/powerpoint/2010/main" val="1395952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2"/>
          <p:cNvSpPr txBox="1">
            <a:spLocks noChangeArrowheads="1"/>
          </p:cNvSpPr>
          <p:nvPr/>
        </p:nvSpPr>
        <p:spPr bwMode="auto">
          <a:xfrm>
            <a:off x="1371600" y="1676400"/>
            <a:ext cx="6705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l-GR" sz="2000"/>
          </a:p>
        </p:txBody>
      </p:sp>
      <p:sp>
        <p:nvSpPr>
          <p:cNvPr id="3076" name="Text Box 4"/>
          <p:cNvSpPr txBox="1">
            <a:spLocks noChangeArrowheads="1"/>
          </p:cNvSpPr>
          <p:nvPr/>
        </p:nvSpPr>
        <p:spPr bwMode="auto">
          <a:xfrm>
            <a:off x="3445990" y="404664"/>
            <a:ext cx="5472608" cy="56323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defRPr/>
            </a:pPr>
            <a:endParaRPr lang="en-US" sz="2400" b="1" dirty="0">
              <a:effectLst>
                <a:outerShdw blurRad="38100" dist="38100" dir="2700000" algn="tl">
                  <a:srgbClr val="FFFFFF"/>
                </a:outerShdw>
              </a:effectLst>
            </a:endParaRPr>
          </a:p>
          <a:p>
            <a:pPr algn="just">
              <a:defRPr/>
            </a:pPr>
            <a:r>
              <a:rPr lang="el-GR" sz="2400" dirty="0" smtClean="0">
                <a:latin typeface="Segoe Script" pitchFamily="34" charset="0"/>
              </a:rPr>
              <a:t>Η σ</a:t>
            </a:r>
            <a:r>
              <a:rPr lang="en-US" sz="2400" dirty="0" err="1" smtClean="0">
                <a:latin typeface="Segoe Script" pitchFamily="34" charset="0"/>
              </a:rPr>
              <a:t>εξου</a:t>
            </a:r>
            <a:r>
              <a:rPr lang="en-US" sz="2400" dirty="0" smtClean="0">
                <a:latin typeface="Segoe Script" pitchFamily="34" charset="0"/>
              </a:rPr>
              <a:t>αλικότητα </a:t>
            </a:r>
            <a:r>
              <a:rPr lang="en-US" sz="2400" dirty="0">
                <a:latin typeface="Segoe Script" pitchFamily="34" charset="0"/>
              </a:rPr>
              <a:t>είναι μια έννοια που δεν ανακαλύφθηκε στις </a:t>
            </a:r>
            <a:r>
              <a:rPr lang="en-US" sz="2400" dirty="0" smtClean="0">
                <a:latin typeface="Segoe Script" pitchFamily="34" charset="0"/>
              </a:rPr>
              <a:t>μ</a:t>
            </a:r>
            <a:r>
              <a:rPr lang="el-GR" sz="2400" dirty="0" smtClean="0">
                <a:latin typeface="Segoe Script" pitchFamily="34" charset="0"/>
              </a:rPr>
              <a:t>έ</a:t>
            </a:r>
            <a:r>
              <a:rPr lang="en-US" sz="2400" dirty="0" err="1" smtClean="0">
                <a:latin typeface="Segoe Script" pitchFamily="34" charset="0"/>
              </a:rPr>
              <a:t>ρες</a:t>
            </a:r>
            <a:r>
              <a:rPr lang="el-GR" sz="2400" dirty="0" smtClean="0">
                <a:latin typeface="Segoe Script" pitchFamily="34" charset="0"/>
              </a:rPr>
              <a:t> μας</a:t>
            </a:r>
            <a:r>
              <a:rPr lang="en-US" sz="2400" dirty="0" smtClean="0">
                <a:latin typeface="Segoe Script" pitchFamily="34" charset="0"/>
              </a:rPr>
              <a:t>, </a:t>
            </a:r>
            <a:r>
              <a:rPr lang="en-US" sz="2400" dirty="0">
                <a:latin typeface="Segoe Script" pitchFamily="34" charset="0"/>
              </a:rPr>
              <a:t>ούτε καν στις π</a:t>
            </a:r>
            <a:r>
              <a:rPr lang="en-US" sz="2400" dirty="0" err="1">
                <a:latin typeface="Segoe Script" pitchFamily="34" charset="0"/>
              </a:rPr>
              <a:t>ροηγούμενες</a:t>
            </a:r>
            <a:r>
              <a:rPr lang="en-US" sz="2400" dirty="0">
                <a:latin typeface="Segoe Script" pitchFamily="34" charset="0"/>
              </a:rPr>
              <a:t> </a:t>
            </a:r>
            <a:r>
              <a:rPr lang="en-US" sz="2400" dirty="0" err="1" smtClean="0">
                <a:latin typeface="Segoe Script" pitchFamily="34" charset="0"/>
              </a:rPr>
              <a:t>δεκ</a:t>
            </a:r>
            <a:r>
              <a:rPr lang="en-US" sz="2400" dirty="0" smtClean="0">
                <a:latin typeface="Segoe Script" pitchFamily="34" charset="0"/>
              </a:rPr>
              <a:t>α</a:t>
            </a:r>
            <a:r>
              <a:rPr lang="el-GR" sz="2400" dirty="0" smtClean="0">
                <a:latin typeface="Segoe Script" pitchFamily="34" charset="0"/>
              </a:rPr>
              <a:t>ε</a:t>
            </a:r>
            <a:r>
              <a:rPr lang="en-US" sz="2400" dirty="0" smtClean="0">
                <a:latin typeface="Segoe Script" pitchFamily="34" charset="0"/>
              </a:rPr>
              <a:t>τ</a:t>
            </a:r>
            <a:r>
              <a:rPr lang="el-GR" sz="2400" dirty="0" smtClean="0">
                <a:latin typeface="Segoe Script" pitchFamily="34" charset="0"/>
              </a:rPr>
              <a:t>ί</a:t>
            </a:r>
            <a:r>
              <a:rPr lang="en-US" sz="2400" dirty="0" err="1" smtClean="0">
                <a:latin typeface="Segoe Script" pitchFamily="34" charset="0"/>
              </a:rPr>
              <a:t>ες</a:t>
            </a:r>
            <a:r>
              <a:rPr lang="en-US" sz="2400" dirty="0">
                <a:latin typeface="Segoe Script" pitchFamily="34" charset="0"/>
              </a:rPr>
              <a:t>. </a:t>
            </a:r>
            <a:endParaRPr lang="el-GR" sz="2400" dirty="0" smtClean="0">
              <a:latin typeface="Segoe Script" pitchFamily="34" charset="0"/>
            </a:endParaRPr>
          </a:p>
          <a:p>
            <a:pPr algn="just">
              <a:defRPr/>
            </a:pPr>
            <a:r>
              <a:rPr lang="en-US" sz="2400" dirty="0" err="1" smtClean="0">
                <a:latin typeface="Segoe Script" pitchFamily="34" charset="0"/>
              </a:rPr>
              <a:t>Είν</a:t>
            </a:r>
            <a:r>
              <a:rPr lang="en-US" sz="2400" dirty="0" smtClean="0">
                <a:latin typeface="Segoe Script" pitchFamily="34" charset="0"/>
              </a:rPr>
              <a:t>αι </a:t>
            </a:r>
            <a:r>
              <a:rPr lang="en-US" sz="2400" dirty="0">
                <a:latin typeface="Segoe Script" pitchFamily="34" charset="0"/>
              </a:rPr>
              <a:t>μια έννοια που έχει την ίδια ηλικία με τον άνθρωπο πάνω στην γη. </a:t>
            </a:r>
            <a:endParaRPr lang="el-GR" sz="2400" dirty="0" smtClean="0">
              <a:latin typeface="Segoe Script" pitchFamily="34" charset="0"/>
            </a:endParaRPr>
          </a:p>
          <a:p>
            <a:pPr algn="just">
              <a:defRPr/>
            </a:pPr>
            <a:r>
              <a:rPr lang="en-US" sz="2400" dirty="0" err="1" smtClean="0">
                <a:latin typeface="Segoe Script" pitchFamily="34" charset="0"/>
              </a:rPr>
              <a:t>Είν</a:t>
            </a:r>
            <a:r>
              <a:rPr lang="en-US" sz="2400" dirty="0" smtClean="0">
                <a:latin typeface="Segoe Script" pitchFamily="34" charset="0"/>
              </a:rPr>
              <a:t>αι </a:t>
            </a:r>
            <a:r>
              <a:rPr lang="en-US" sz="2400" dirty="0">
                <a:latin typeface="Segoe Script" pitchFamily="34" charset="0"/>
              </a:rPr>
              <a:t>η δύναμη, το </a:t>
            </a:r>
            <a:r>
              <a:rPr lang="en-US" sz="2400" dirty="0" smtClean="0">
                <a:latin typeface="Segoe Script" pitchFamily="34" charset="0"/>
              </a:rPr>
              <a:t>κίνητ</a:t>
            </a:r>
            <a:r>
              <a:rPr lang="el-GR" sz="2400" smtClean="0">
                <a:latin typeface="Segoe Script" pitchFamily="34" charset="0"/>
              </a:rPr>
              <a:t>ρ</a:t>
            </a:r>
            <a:r>
              <a:rPr lang="en-US" sz="2400" smtClean="0">
                <a:latin typeface="Segoe Script" pitchFamily="34" charset="0"/>
              </a:rPr>
              <a:t>ο </a:t>
            </a:r>
            <a:r>
              <a:rPr lang="en-US" sz="2400" dirty="0">
                <a:latin typeface="Segoe Script" pitchFamily="34" charset="0"/>
              </a:rPr>
              <a:t>αλλά και η επιβράβευση του ανθρώπου για την διαιώνιση του είδους. </a:t>
            </a:r>
            <a:endParaRPr lang="el-GR" sz="2400" dirty="0" smtClean="0">
              <a:latin typeface="Segoe Script" pitchFamily="34" charset="0"/>
            </a:endParaRPr>
          </a:p>
          <a:p>
            <a:pPr algn="just">
              <a:defRPr/>
            </a:pPr>
            <a:r>
              <a:rPr lang="en-US" sz="2400" dirty="0" smtClean="0">
                <a:latin typeface="Segoe Script" pitchFamily="34" charset="0"/>
              </a:rPr>
              <a:t>Επιπ</a:t>
            </a:r>
            <a:r>
              <a:rPr lang="en-US" sz="2400" dirty="0" err="1" smtClean="0">
                <a:latin typeface="Segoe Script" pitchFamily="34" charset="0"/>
              </a:rPr>
              <a:t>λέον</a:t>
            </a:r>
            <a:r>
              <a:rPr lang="en-US" sz="2400" dirty="0">
                <a:latin typeface="Segoe Script" pitchFamily="34" charset="0"/>
              </a:rPr>
              <a:t>, η </a:t>
            </a:r>
            <a:r>
              <a:rPr lang="en-US" sz="2400" dirty="0" err="1">
                <a:latin typeface="Segoe Script" pitchFamily="34" charset="0"/>
              </a:rPr>
              <a:t>σεξου</a:t>
            </a:r>
            <a:r>
              <a:rPr lang="en-US" sz="2400" dirty="0">
                <a:latin typeface="Segoe Script" pitchFamily="34" charset="0"/>
              </a:rPr>
              <a:t>αλικότητα αποτελεί τρόπο και ευκαιρία επικοινωνίας ανάμεσα στους ανθρώπους</a:t>
            </a:r>
            <a:r>
              <a:rPr lang="en-US" sz="2400" dirty="0"/>
              <a:t>. </a:t>
            </a:r>
            <a:endParaRPr lang="el-GR" sz="2400" dirty="0"/>
          </a:p>
        </p:txBody>
      </p:sp>
      <p:pic>
        <p:nvPicPr>
          <p:cNvPr id="5" name="Picture 4" descr="http://www.grifon.gr/media/catalog/product/cache/1/image/5e06319eda06f020e43594a9c230972d/4/0/40284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88913"/>
            <a:ext cx="3092450"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07154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E:\ΛΥΚΕΙΟ 2012-13\eikones nosimata\προφιλακτικα.jpg"/>
          <p:cNvPicPr>
            <a:picLocks noChangeAspect="1" noChangeArrowheads="1"/>
          </p:cNvPicPr>
          <p:nvPr/>
        </p:nvPicPr>
        <p:blipFill>
          <a:blip r:embed="rId2">
            <a:lum bright="20000"/>
            <a:extLst>
              <a:ext uri="{28A0092B-C50C-407E-A947-70E740481C1C}">
                <a14:useLocalDpi xmlns:a14="http://schemas.microsoft.com/office/drawing/2010/main" val="0"/>
              </a:ext>
            </a:extLst>
          </a:blip>
          <a:srcRect/>
          <a:stretch>
            <a:fillRect/>
          </a:stretch>
        </p:blipFill>
        <p:spPr bwMode="auto">
          <a:xfrm>
            <a:off x="304800" y="685800"/>
            <a:ext cx="7391400" cy="597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ext Box 2"/>
          <p:cNvSpPr txBox="1">
            <a:spLocks noChangeArrowheads="1"/>
          </p:cNvSpPr>
          <p:nvPr/>
        </p:nvSpPr>
        <p:spPr bwMode="auto">
          <a:xfrm>
            <a:off x="228600" y="0"/>
            <a:ext cx="7696200" cy="178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FF0000"/>
                </a:solidFill>
                <a:latin typeface="Calibri" pitchFamily="34" charset="0"/>
                <a:cs typeface="Arial" charset="0"/>
              </a:rPr>
              <a:t>Συμπέρασμα:</a:t>
            </a:r>
            <a:r>
              <a:rPr lang="el-GR" sz="2000" b="1">
                <a:solidFill>
                  <a:srgbClr val="000000"/>
                </a:solidFill>
                <a:latin typeface="Calibri" pitchFamily="34" charset="0"/>
                <a:cs typeface="Arial" charset="0"/>
              </a:rPr>
              <a:t>  </a:t>
            </a:r>
            <a:endParaRPr lang="en-US" sz="2000" b="1">
              <a:solidFill>
                <a:srgbClr val="000000"/>
              </a:solidFill>
              <a:latin typeface="Calibri" pitchFamily="34" charset="0"/>
              <a:cs typeface="Arial" charset="0"/>
            </a:endParaRPr>
          </a:p>
          <a:p>
            <a:pPr eaLnBrk="1" hangingPunct="1">
              <a:spcBef>
                <a:spcPct val="50000"/>
              </a:spcBef>
            </a:pPr>
            <a:r>
              <a:rPr lang="el-GR" sz="2000" b="1">
                <a:solidFill>
                  <a:srgbClr val="000000"/>
                </a:solidFill>
                <a:latin typeface="Calibri" pitchFamily="34" charset="0"/>
                <a:cs typeface="Arial" charset="0"/>
              </a:rPr>
              <a:t>Προσοχή, τα σεξουαλικώς μεταδιδόμενα νοσήματα είναι πολύ διαδεδομένα γύρω μας, σε ανθρώπους που ξέρουμε, μιλάμε και γνωρίζουμε. Για να προφύλαχτούμε πρέπει να ξέρουμε και να τηρούμε ορισμένους κανόνες.</a:t>
            </a:r>
          </a:p>
        </p:txBody>
      </p:sp>
      <p:sp>
        <p:nvSpPr>
          <p:cNvPr id="12292" name="Text Box 3"/>
          <p:cNvSpPr txBox="1">
            <a:spLocks noChangeArrowheads="1"/>
          </p:cNvSpPr>
          <p:nvPr/>
        </p:nvSpPr>
        <p:spPr bwMode="auto">
          <a:xfrm>
            <a:off x="228600" y="2133600"/>
            <a:ext cx="7772400" cy="3597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spcBef>
                <a:spcPct val="50000"/>
              </a:spcBef>
            </a:pPr>
            <a:r>
              <a:rPr lang="el-GR" sz="2000" b="1">
                <a:solidFill>
                  <a:srgbClr val="FF0000"/>
                </a:solidFill>
                <a:latin typeface="Arial" charset="0"/>
                <a:cs typeface="Arial" charset="0"/>
              </a:rPr>
              <a:t>1)     </a:t>
            </a:r>
            <a:r>
              <a:rPr lang="el-GR" sz="2000" b="1">
                <a:solidFill>
                  <a:srgbClr val="FF0000"/>
                </a:solidFill>
                <a:latin typeface="Calibri" pitchFamily="34" charset="0"/>
                <a:cs typeface="Arial" charset="0"/>
              </a:rPr>
              <a:t>Πάντα σεξ με προφυλακτικό.</a:t>
            </a:r>
            <a:endParaRPr lang="el-GR" sz="2000">
              <a:solidFill>
                <a:schemeClr val="tx1"/>
              </a:solidFill>
              <a:latin typeface="Calibri" pitchFamily="34" charset="0"/>
              <a:cs typeface="Times New Roman" pitchFamily="18" charset="0"/>
            </a:endParaRPr>
          </a:p>
          <a:p>
            <a:pPr eaLnBrk="1" hangingPunct="1">
              <a:spcBef>
                <a:spcPct val="50000"/>
              </a:spcBef>
            </a:pPr>
            <a:r>
              <a:rPr lang="el-GR" sz="2000" b="1">
                <a:solidFill>
                  <a:srgbClr val="FF0000"/>
                </a:solidFill>
                <a:latin typeface="Calibri" pitchFamily="34" charset="0"/>
                <a:cs typeface="Arial" charset="0"/>
              </a:rPr>
              <a:t>2)      Το προφυλακτικό να χρησιμοποιείται από την αρχή της σεξουαλικής πράξεως και όχι λίγο πριν το τέλος.</a:t>
            </a:r>
            <a:endParaRPr lang="el-GR" sz="2000">
              <a:solidFill>
                <a:schemeClr val="tx1"/>
              </a:solidFill>
              <a:latin typeface="Calibri" pitchFamily="34" charset="0"/>
              <a:cs typeface="Times New Roman" pitchFamily="18" charset="0"/>
            </a:endParaRPr>
          </a:p>
          <a:p>
            <a:pPr eaLnBrk="1" hangingPunct="1">
              <a:spcBef>
                <a:spcPct val="50000"/>
              </a:spcBef>
            </a:pPr>
            <a:r>
              <a:rPr lang="el-GR" sz="2000" b="1">
                <a:solidFill>
                  <a:srgbClr val="FF0000"/>
                </a:solidFill>
                <a:latin typeface="Calibri" pitchFamily="34" charset="0"/>
                <a:cs typeface="Arial" charset="0"/>
              </a:rPr>
              <a:t>3)      Πάντα καλό πλύσιμο των χεριών πριν και μετά το σεξ.</a:t>
            </a:r>
            <a:endParaRPr lang="el-GR" sz="2000">
              <a:solidFill>
                <a:schemeClr val="tx1"/>
              </a:solidFill>
              <a:latin typeface="Calibri" pitchFamily="34" charset="0"/>
              <a:cs typeface="Times New Roman" pitchFamily="18" charset="0"/>
            </a:endParaRPr>
          </a:p>
          <a:p>
            <a:pPr eaLnBrk="1" hangingPunct="1">
              <a:spcBef>
                <a:spcPct val="50000"/>
              </a:spcBef>
            </a:pPr>
            <a:r>
              <a:rPr lang="el-GR" sz="2000" b="1">
                <a:solidFill>
                  <a:srgbClr val="FF0000"/>
                </a:solidFill>
                <a:latin typeface="Calibri" pitchFamily="34" charset="0"/>
                <a:cs typeface="Arial" charset="0"/>
              </a:rPr>
              <a:t>4)      Καλό πλύσιμο των χεριών στις τουαλέτες, ιδίως στις κοινόχρηστες.</a:t>
            </a:r>
            <a:endParaRPr lang="el-GR" sz="2000">
              <a:solidFill>
                <a:schemeClr val="tx1"/>
              </a:solidFill>
              <a:latin typeface="Calibri" pitchFamily="34" charset="0"/>
              <a:cs typeface="Times New Roman" pitchFamily="18" charset="0"/>
            </a:endParaRPr>
          </a:p>
          <a:p>
            <a:pPr eaLnBrk="1" hangingPunct="1">
              <a:spcBef>
                <a:spcPct val="50000"/>
              </a:spcBef>
            </a:pPr>
            <a:r>
              <a:rPr lang="el-GR" sz="2000" b="1">
                <a:solidFill>
                  <a:srgbClr val="FF0000"/>
                </a:solidFill>
                <a:latin typeface="Calibri" pitchFamily="34" charset="0"/>
                <a:cs typeface="Arial" charset="0"/>
              </a:rPr>
              <a:t>5)</a:t>
            </a:r>
            <a:r>
              <a:rPr lang="el-GR" sz="2000" b="1" i="1">
                <a:solidFill>
                  <a:srgbClr val="FF0000"/>
                </a:solidFill>
                <a:latin typeface="Calibri" pitchFamily="34" charset="0"/>
                <a:cs typeface="Arial" charset="0"/>
              </a:rPr>
              <a:t>     </a:t>
            </a:r>
            <a:r>
              <a:rPr lang="el-GR" sz="2000" b="1">
                <a:solidFill>
                  <a:srgbClr val="FF0000"/>
                </a:solidFill>
                <a:latin typeface="Calibri" pitchFamily="34" charset="0"/>
                <a:cs typeface="Arial" charset="0"/>
              </a:rPr>
              <a:t> Συχνός καθαρισμός σε πόμολα, κινητά, τηλεκοντρόλ, αν χρησιμοποιούνται από πολλά άτομα.</a:t>
            </a:r>
            <a:endParaRPr lang="el-GR" sz="2000">
              <a:solidFill>
                <a:schemeClr val="tx1"/>
              </a:solidFill>
              <a:latin typeface="Calibri" pitchFamily="34" charset="0"/>
              <a:cs typeface="Times New Roman" pitchFamily="18" charset="0"/>
            </a:endParaRPr>
          </a:p>
          <a:p>
            <a:pPr eaLnBrk="1" hangingPunct="1">
              <a:spcBef>
                <a:spcPct val="50000"/>
              </a:spcBef>
            </a:pPr>
            <a:endParaRPr lang="el-GR" sz="2000">
              <a:solidFill>
                <a:schemeClr val="tx1"/>
              </a:solidFill>
              <a:latin typeface="Times New Roman" pitchFamily="18" charset="0"/>
            </a:endParaRPr>
          </a:p>
        </p:txBody>
      </p:sp>
    </p:spTree>
    <p:extLst>
      <p:ext uri="{BB962C8B-B14F-4D97-AF65-F5344CB8AC3E}">
        <p14:creationId xmlns:p14="http://schemas.microsoft.com/office/powerpoint/2010/main" val="27079124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563" y="188913"/>
            <a:ext cx="6999287"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15" name="TextBox 3"/>
          <p:cNvSpPr txBox="1">
            <a:spLocks noChangeArrowheads="1"/>
          </p:cNvSpPr>
          <p:nvPr/>
        </p:nvSpPr>
        <p:spPr bwMode="auto">
          <a:xfrm>
            <a:off x="369888" y="1042988"/>
            <a:ext cx="80803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4000">
                <a:solidFill>
                  <a:schemeClr val="bg1"/>
                </a:solidFill>
                <a:latin typeface="Microsoft Sans Serif" pitchFamily="34" charset="0"/>
              </a:defRPr>
            </a:lvl1pPr>
            <a:lvl2pPr marL="742950" indent="-285750" eaLnBrk="0" hangingPunct="0">
              <a:defRPr sz="4000">
                <a:solidFill>
                  <a:schemeClr val="bg1"/>
                </a:solidFill>
                <a:latin typeface="Microsoft Sans Serif" pitchFamily="34" charset="0"/>
              </a:defRPr>
            </a:lvl2pPr>
            <a:lvl3pPr marL="1143000" indent="-228600" eaLnBrk="0" hangingPunct="0">
              <a:defRPr sz="4000">
                <a:solidFill>
                  <a:schemeClr val="bg1"/>
                </a:solidFill>
                <a:latin typeface="Microsoft Sans Serif" pitchFamily="34" charset="0"/>
              </a:defRPr>
            </a:lvl3pPr>
            <a:lvl4pPr marL="1600200" indent="-228600" eaLnBrk="0" hangingPunct="0">
              <a:defRPr sz="4000">
                <a:solidFill>
                  <a:schemeClr val="bg1"/>
                </a:solidFill>
                <a:latin typeface="Microsoft Sans Serif" pitchFamily="34" charset="0"/>
              </a:defRPr>
            </a:lvl4pPr>
            <a:lvl5pPr marL="2057400" indent="-228600" eaLnBrk="0" hangingPunct="0">
              <a:defRPr sz="4000">
                <a:solidFill>
                  <a:schemeClr val="bg1"/>
                </a:solidFill>
                <a:latin typeface="Microsoft Sans Serif" pitchFamily="34" charset="0"/>
              </a:defRPr>
            </a:lvl5pPr>
            <a:lvl6pPr marL="2514600" indent="-228600" eaLnBrk="0" fontAlgn="base" hangingPunct="0">
              <a:spcBef>
                <a:spcPct val="0"/>
              </a:spcBef>
              <a:spcAft>
                <a:spcPct val="0"/>
              </a:spcAft>
              <a:defRPr sz="4000">
                <a:solidFill>
                  <a:schemeClr val="bg1"/>
                </a:solidFill>
                <a:latin typeface="Microsoft Sans Serif" pitchFamily="34" charset="0"/>
              </a:defRPr>
            </a:lvl6pPr>
            <a:lvl7pPr marL="2971800" indent="-228600" eaLnBrk="0" fontAlgn="base" hangingPunct="0">
              <a:spcBef>
                <a:spcPct val="0"/>
              </a:spcBef>
              <a:spcAft>
                <a:spcPct val="0"/>
              </a:spcAft>
              <a:defRPr sz="4000">
                <a:solidFill>
                  <a:schemeClr val="bg1"/>
                </a:solidFill>
                <a:latin typeface="Microsoft Sans Serif" pitchFamily="34" charset="0"/>
              </a:defRPr>
            </a:lvl7pPr>
            <a:lvl8pPr marL="3429000" indent="-228600" eaLnBrk="0" fontAlgn="base" hangingPunct="0">
              <a:spcBef>
                <a:spcPct val="0"/>
              </a:spcBef>
              <a:spcAft>
                <a:spcPct val="0"/>
              </a:spcAft>
              <a:defRPr sz="4000">
                <a:solidFill>
                  <a:schemeClr val="bg1"/>
                </a:solidFill>
                <a:latin typeface="Microsoft Sans Serif" pitchFamily="34" charset="0"/>
              </a:defRPr>
            </a:lvl8pPr>
            <a:lvl9pPr marL="3886200" indent="-228600" eaLnBrk="0" fontAlgn="base" hangingPunct="0">
              <a:spcBef>
                <a:spcPct val="0"/>
              </a:spcBef>
              <a:spcAft>
                <a:spcPct val="0"/>
              </a:spcAft>
              <a:defRPr sz="4000">
                <a:solidFill>
                  <a:schemeClr val="bg1"/>
                </a:solidFill>
                <a:latin typeface="Microsoft Sans Serif" pitchFamily="34" charset="0"/>
              </a:defRPr>
            </a:lvl9pPr>
          </a:lstStyle>
          <a:p>
            <a:pPr eaLnBrk="1" hangingPunct="1"/>
            <a:r>
              <a:rPr lang="el-GR" sz="2400">
                <a:solidFill>
                  <a:schemeClr val="tx1"/>
                </a:solidFill>
                <a:latin typeface="Calibri" pitchFamily="34" charset="0"/>
              </a:rPr>
              <a:t>Θα απαιτούσατε μέτρα αντισύλληψης και προφύλαξης από τα σεξουαλικά μεταδιδόμενα νοσήματα από το/τη σύντροφό σας;</a:t>
            </a:r>
          </a:p>
        </p:txBody>
      </p:sp>
      <p:graphicFrame>
        <p:nvGraphicFramePr>
          <p:cNvPr id="13316" name="Chart 6"/>
          <p:cNvGraphicFramePr>
            <a:graphicFrameLocks/>
          </p:cNvGraphicFramePr>
          <p:nvPr/>
        </p:nvGraphicFramePr>
        <p:xfrm>
          <a:off x="1568450" y="2082800"/>
          <a:ext cx="5862638" cy="4421188"/>
        </p:xfrm>
        <a:graphic>
          <a:graphicData uri="http://schemas.openxmlformats.org/presentationml/2006/ole">
            <mc:AlternateContent xmlns:mc="http://schemas.openxmlformats.org/markup-compatibility/2006">
              <mc:Choice xmlns:v="urn:schemas-microsoft-com:vml" Requires="v">
                <p:oleObj spid="_x0000_s1027" r:id="rId4" imgW="5864860" imgH="4419983" progId="Excel.Chart.8">
                  <p:embed/>
                </p:oleObj>
              </mc:Choice>
              <mc:Fallback>
                <p:oleObj r:id="rId4" imgW="5864860" imgH="4419983" progId="Excel.Char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8450" y="2082800"/>
                        <a:ext cx="5862638" cy="44211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856806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2614613"/>
            <a:ext cx="5256213" cy="4275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 TextBox"/>
          <p:cNvSpPr txBox="1"/>
          <p:nvPr/>
        </p:nvSpPr>
        <p:spPr>
          <a:xfrm>
            <a:off x="488960" y="332656"/>
            <a:ext cx="7992888" cy="4216539"/>
          </a:xfrm>
          <a:prstGeom prst="rect">
            <a:avLst/>
          </a:prstGeom>
          <a:noFill/>
          <a:ln w="28575">
            <a:noFill/>
            <a:prstDash val="lgDashDotDot"/>
          </a:ln>
          <a:effectLst>
            <a:innerShdw blurRad="63500" dist="50800" dir="16200000">
              <a:prstClr val="black">
                <a:alpha val="50000"/>
              </a:prstClr>
            </a:innerShdw>
          </a:effectLst>
        </p:spPr>
        <p:txBody>
          <a:bodyPr>
            <a:spAutoFit/>
          </a:bodyPr>
          <a:lstStyle/>
          <a:p>
            <a:pPr lvl="1" algn="ctr">
              <a:defRPr/>
            </a:pPr>
            <a:r>
              <a:rPr lang="el-GR" sz="4800" b="1" dirty="0">
                <a:solidFill>
                  <a:srgbClr val="F62227"/>
                </a:solidFill>
              </a:rPr>
              <a:t>Σεξουαλική κακοποίηση</a:t>
            </a:r>
            <a:endParaRPr lang="en-US" sz="4800" b="1" dirty="0">
              <a:solidFill>
                <a:srgbClr val="F62227"/>
              </a:solidFill>
            </a:endParaRPr>
          </a:p>
          <a:p>
            <a:pPr algn="ctr">
              <a:lnSpc>
                <a:spcPct val="150000"/>
              </a:lnSpc>
              <a:defRPr/>
            </a:pPr>
            <a:r>
              <a:rPr lang="el-GR" sz="4000" dirty="0">
                <a:solidFill>
                  <a:srgbClr val="FF0000"/>
                </a:solidFill>
              </a:rPr>
              <a:t>Πορνογραφία  </a:t>
            </a:r>
            <a:endParaRPr lang="el-GR" sz="4000" dirty="0">
              <a:solidFill>
                <a:srgbClr val="FF0000"/>
              </a:solidFill>
            </a:endParaRPr>
          </a:p>
          <a:p>
            <a:pPr algn="ctr">
              <a:lnSpc>
                <a:spcPct val="150000"/>
              </a:lnSpc>
              <a:defRPr/>
            </a:pPr>
            <a:r>
              <a:rPr lang="el-GR" sz="4000" dirty="0">
                <a:solidFill>
                  <a:srgbClr val="FF0000"/>
                </a:solidFill>
              </a:rPr>
              <a:t>Παιδεραστία  </a:t>
            </a:r>
          </a:p>
          <a:p>
            <a:pPr algn="ctr">
              <a:lnSpc>
                <a:spcPct val="150000"/>
              </a:lnSpc>
              <a:defRPr/>
            </a:pPr>
            <a:r>
              <a:rPr lang="el-GR" sz="4000" dirty="0">
                <a:solidFill>
                  <a:srgbClr val="FF0000"/>
                </a:solidFill>
              </a:rPr>
              <a:t>Βιασμός </a:t>
            </a:r>
          </a:p>
          <a:p>
            <a:pPr lvl="1" algn="ctr">
              <a:defRPr/>
            </a:pPr>
            <a:endParaRPr lang="el-GR" sz="4000" dirty="0">
              <a:solidFill>
                <a:schemeClr val="accent1"/>
              </a:solidFill>
            </a:endParaRPr>
          </a:p>
        </p:txBody>
      </p:sp>
    </p:spTree>
    <p:extLst>
      <p:ext uri="{BB962C8B-B14F-4D97-AF65-F5344CB8AC3E}">
        <p14:creationId xmlns:p14="http://schemas.microsoft.com/office/powerpoint/2010/main" val="292441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 Τίτλος"/>
          <p:cNvSpPr>
            <a:spLocks noGrp="1"/>
          </p:cNvSpPr>
          <p:nvPr>
            <p:ph type="title"/>
          </p:nvPr>
        </p:nvSpPr>
        <p:spPr>
          <a:xfrm>
            <a:off x="323850" y="5715000"/>
            <a:ext cx="8229600" cy="1143000"/>
          </a:xfrm>
        </p:spPr>
        <p:txBody>
          <a:bodyPr/>
          <a:lstStyle/>
          <a:p>
            <a:pPr eaLnBrk="1" hangingPunct="1"/>
            <a:r>
              <a:rPr lang="el-GR" sz="5400" b="1" smtClean="0">
                <a:solidFill>
                  <a:srgbClr val="F62227"/>
                </a:solidFill>
              </a:rPr>
              <a:t>ΠΟΡΝΟΓΡΑΦΙΑ</a:t>
            </a:r>
          </a:p>
        </p:txBody>
      </p:sp>
      <p:pic>
        <p:nvPicPr>
          <p:cNvPr id="3075" name="3 - Θέση περιεχομένου" descr="pornografia.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5761038"/>
          </a:xfrm>
        </p:spPr>
      </p:pic>
    </p:spTree>
    <p:extLst>
      <p:ext uri="{BB962C8B-B14F-4D97-AF65-F5344CB8AC3E}">
        <p14:creationId xmlns:p14="http://schemas.microsoft.com/office/powerpoint/2010/main" val="2693195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755650" y="476250"/>
            <a:ext cx="7772400" cy="1152525"/>
          </a:xfrm>
        </p:spPr>
        <p:txBody>
          <a:bodyPr/>
          <a:lstStyle/>
          <a:p>
            <a:pPr eaLnBrk="1" hangingPunct="1"/>
            <a:r>
              <a:rPr lang="el-GR" sz="3200" b="1" u="sng" dirty="0" smtClean="0"/>
              <a:t>Πορνογραφία</a:t>
            </a:r>
            <a:r>
              <a:rPr lang="el-GR" sz="3200" b="1" dirty="0" smtClean="0"/>
              <a:t> </a:t>
            </a:r>
          </a:p>
        </p:txBody>
      </p:sp>
      <p:sp>
        <p:nvSpPr>
          <p:cNvPr id="4099" name="Rectangle 3"/>
          <p:cNvSpPr>
            <a:spLocks noGrp="1" noChangeArrowheads="1"/>
          </p:cNvSpPr>
          <p:nvPr>
            <p:ph type="subTitle" idx="1"/>
          </p:nvPr>
        </p:nvSpPr>
        <p:spPr>
          <a:xfrm>
            <a:off x="1258888" y="1700213"/>
            <a:ext cx="6697662" cy="4608512"/>
          </a:xfrm>
        </p:spPr>
        <p:txBody>
          <a:bodyPr/>
          <a:lstStyle/>
          <a:p>
            <a:pPr eaLnBrk="1" hangingPunct="1"/>
            <a:r>
              <a:rPr lang="el-GR" sz="2400" dirty="0" smtClean="0">
                <a:solidFill>
                  <a:schemeClr val="tx1"/>
                </a:solidFill>
              </a:rPr>
              <a:t>Με τον όρο πορνογραφία ή πορνό αναφερόμαστε εν γένει στην αναπαράσταση σεξουαλικών πράξεων, λεκτικά ή μέσω εικόνων, με υπερβολικό τονισμό των γενετήσιων στοιχείων και με κύριο σκοπό τη σεξουαλική διέγερση του ατόμου. </a:t>
            </a:r>
          </a:p>
          <a:p>
            <a:pPr eaLnBrk="1" hangingPunct="1"/>
            <a:r>
              <a:rPr lang="el-GR" sz="2400" dirty="0" smtClean="0">
                <a:solidFill>
                  <a:schemeClr val="tx1"/>
                </a:solidFill>
              </a:rPr>
              <a:t>Τιμωρείται η πορνογραφία στην οποία περιλαμβάνεται τόσο η συμβατική όσο και η ηλεκτρονική της μορφή. </a:t>
            </a:r>
          </a:p>
          <a:p>
            <a:pPr eaLnBrk="1" hangingPunct="1"/>
            <a:endParaRPr lang="el-GR" sz="2400" dirty="0" smtClean="0"/>
          </a:p>
        </p:txBody>
      </p:sp>
    </p:spTree>
    <p:extLst>
      <p:ext uri="{BB962C8B-B14F-4D97-AF65-F5344CB8AC3E}">
        <p14:creationId xmlns:p14="http://schemas.microsoft.com/office/powerpoint/2010/main" val="607049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3 - Θέση περιεχομένου" descr="fon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80513" cy="580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Box 5"/>
          <p:cNvSpPr txBox="1">
            <a:spLocks noChangeArrowheads="1"/>
          </p:cNvSpPr>
          <p:nvPr/>
        </p:nvSpPr>
        <p:spPr bwMode="auto">
          <a:xfrm>
            <a:off x="2195513" y="5815013"/>
            <a:ext cx="5040312"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5400" b="1">
                <a:solidFill>
                  <a:srgbClr val="EC0A0F"/>
                </a:solidFill>
              </a:rPr>
              <a:t>ΠΑΙΔΕΡΑΣΤΙΑ</a:t>
            </a:r>
          </a:p>
        </p:txBody>
      </p:sp>
    </p:spTree>
    <p:extLst>
      <p:ext uri="{BB962C8B-B14F-4D97-AF65-F5344CB8AC3E}">
        <p14:creationId xmlns:p14="http://schemas.microsoft.com/office/powerpoint/2010/main" val="23994760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274638"/>
            <a:ext cx="7931150" cy="706437"/>
          </a:xfrm>
        </p:spPr>
        <p:txBody>
          <a:bodyPr/>
          <a:lstStyle/>
          <a:p>
            <a:pPr eaLnBrk="1" hangingPunct="1">
              <a:defRPr/>
            </a:pPr>
            <a:r>
              <a:rPr lang="el-GR" sz="3200" b="1" u="sng" dirty="0" smtClean="0">
                <a:latin typeface="+mn-lt"/>
              </a:rPr>
              <a:t>Παιδεραστία</a:t>
            </a:r>
          </a:p>
        </p:txBody>
      </p:sp>
      <p:sp>
        <p:nvSpPr>
          <p:cNvPr id="6147" name="Rectangle 3"/>
          <p:cNvSpPr>
            <a:spLocks noGrp="1" noChangeArrowheads="1"/>
          </p:cNvSpPr>
          <p:nvPr>
            <p:ph type="body" idx="1"/>
          </p:nvPr>
        </p:nvSpPr>
        <p:spPr>
          <a:xfrm>
            <a:off x="1042988" y="1125538"/>
            <a:ext cx="6697662" cy="5472112"/>
          </a:xfrm>
        </p:spPr>
        <p:txBody>
          <a:bodyPr/>
          <a:lstStyle/>
          <a:p>
            <a:pPr eaLnBrk="1" hangingPunct="1">
              <a:buFontTx/>
              <a:buNone/>
            </a:pPr>
            <a:r>
              <a:rPr lang="el-GR" sz="2400" dirty="0" smtClean="0"/>
              <a:t>Ο όρος παιδεραστία περιέχει τις δύο έννοιες </a:t>
            </a:r>
            <a:r>
              <a:rPr lang="el-GR" sz="2400" dirty="0" err="1" smtClean="0"/>
              <a:t>παίς(παιδί</a:t>
            </a:r>
            <a:r>
              <a:rPr lang="el-GR" sz="2400" dirty="0" smtClean="0"/>
              <a:t>) και </a:t>
            </a:r>
            <a:r>
              <a:rPr lang="el-GR" sz="2400" dirty="0" err="1" smtClean="0"/>
              <a:t>έραν</a:t>
            </a:r>
            <a:r>
              <a:rPr lang="el-GR" sz="2400" dirty="0" smtClean="0"/>
              <a:t> (καθοδηγώ).  Ο όρος παιδεραστής που χρησιμοποιείτο από την αρχαία Ελλάδα αναφέρεται στη σχέση που αναπτύσσεται  ανάμεσα στον παιδαγωγό και τον μαθητή η οποία περιέχει από πλευράς παιδαγωγού ενδιαφέρον για τον μαθητή και από πλευράς μαθητή θαυμασμό για τον παιδαγωγό του. Στις περιπτώσεις που για κάποιους λόγους αντί για παιδαγωγικό έρωτα αναπτύσσεται σεξουαλική επιθυμία από την πλευρά του ενηλίκου η οποία φτάνει στην ασέλγεια τότε μιλάμε για την διαστρεβλωμένη έννοια της παιδεραστίας</a:t>
            </a:r>
          </a:p>
          <a:p>
            <a:pPr eaLnBrk="1" hangingPunct="1">
              <a:buFontTx/>
              <a:buNone/>
            </a:pPr>
            <a:endParaRPr lang="el-GR" sz="2800" dirty="0" smtClean="0">
              <a:latin typeface="Comic Sans MS" pitchFamily="66" charset="0"/>
            </a:endParaRPr>
          </a:p>
        </p:txBody>
      </p:sp>
    </p:spTree>
    <p:extLst>
      <p:ext uri="{BB962C8B-B14F-4D97-AF65-F5344CB8AC3E}">
        <p14:creationId xmlns:p14="http://schemas.microsoft.com/office/powerpoint/2010/main" val="358057230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 Τίτλος"/>
          <p:cNvSpPr>
            <a:spLocks noGrp="1"/>
          </p:cNvSpPr>
          <p:nvPr>
            <p:ph type="title"/>
          </p:nvPr>
        </p:nvSpPr>
        <p:spPr>
          <a:xfrm>
            <a:off x="827088" y="5715000"/>
            <a:ext cx="8229600" cy="1143000"/>
          </a:xfrm>
        </p:spPr>
        <p:txBody>
          <a:bodyPr/>
          <a:lstStyle/>
          <a:p>
            <a:pPr eaLnBrk="1" hangingPunct="1"/>
            <a:endParaRPr lang="el-GR" smtClean="0"/>
          </a:p>
        </p:txBody>
      </p:sp>
      <p:sp>
        <p:nvSpPr>
          <p:cNvPr id="7171" name="2 - Θέση περιεχομένου"/>
          <p:cNvSpPr>
            <a:spLocks noGrp="1"/>
          </p:cNvSpPr>
          <p:nvPr>
            <p:ph idx="1"/>
          </p:nvPr>
        </p:nvSpPr>
        <p:spPr>
          <a:xfrm>
            <a:off x="395288" y="0"/>
            <a:ext cx="8229600" cy="3068638"/>
          </a:xfrm>
        </p:spPr>
        <p:txBody>
          <a:bodyPr/>
          <a:lstStyle/>
          <a:p>
            <a:pPr eaLnBrk="1" hangingPunct="1">
              <a:buFontTx/>
              <a:buNone/>
            </a:pPr>
            <a:r>
              <a:rPr lang="el-GR" smtClean="0"/>
              <a:t>  </a:t>
            </a:r>
            <a:r>
              <a:rPr lang="el-GR" sz="2400" smtClean="0"/>
              <a:t>Σύμφωνα με αποτελέσματα έρευνας που έγινε από το Ινστιτούτο Υγείας του παιδιού, το 15% των αγοριών και το 11% των κοριτσιών έχουν δεχθεί σεξουαλική παρενόχληση ή και κακοποίηση ακόμη, στα τρυφερά χρόνια της παιδικής ηλικίας του. Το 75% των δραστών για παιδοφιλία , είναι άτομα συγγενικά στο παιδί ή άλλα που έχουν άμεση σχέση μαζί του.</a:t>
            </a:r>
          </a:p>
        </p:txBody>
      </p:sp>
      <p:pic>
        <p:nvPicPr>
          <p:cNvPr id="7172" name="3 - Εικόνα" descr="paiderasti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141663"/>
            <a:ext cx="9144000" cy="371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646351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2010_IMAGES_K_kakopoiisi3_97282047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 y="0"/>
            <a:ext cx="9180513"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Box 4"/>
          <p:cNvSpPr txBox="1">
            <a:spLocks noChangeArrowheads="1"/>
          </p:cNvSpPr>
          <p:nvPr/>
        </p:nvSpPr>
        <p:spPr bwMode="auto">
          <a:xfrm>
            <a:off x="3132138" y="5805488"/>
            <a:ext cx="44640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l-GR" sz="5400" b="1">
                <a:solidFill>
                  <a:srgbClr val="F62227"/>
                </a:solidFill>
              </a:rPr>
              <a:t>ΒΙΑΣΜΟΣ</a:t>
            </a:r>
          </a:p>
        </p:txBody>
      </p:sp>
    </p:spTree>
    <p:extLst>
      <p:ext uri="{BB962C8B-B14F-4D97-AF65-F5344CB8AC3E}">
        <p14:creationId xmlns:p14="http://schemas.microsoft.com/office/powerpoint/2010/main" val="24645713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l-GR" sz="3200" b="1" u="sng" smtClean="0"/>
              <a:t>Βιασμός</a:t>
            </a:r>
          </a:p>
        </p:txBody>
      </p:sp>
      <p:sp>
        <p:nvSpPr>
          <p:cNvPr id="9219" name="Rectangle 3"/>
          <p:cNvSpPr>
            <a:spLocks noGrp="1" noChangeArrowheads="1"/>
          </p:cNvSpPr>
          <p:nvPr>
            <p:ph type="body" idx="1"/>
          </p:nvPr>
        </p:nvSpPr>
        <p:spPr/>
        <p:txBody>
          <a:bodyPr/>
          <a:lstStyle/>
          <a:p>
            <a:pPr algn="ctr" eaLnBrk="1" hangingPunct="1">
              <a:buFontTx/>
              <a:buNone/>
            </a:pPr>
            <a:r>
              <a:rPr lang="el-GR" smtClean="0"/>
              <a:t>      </a:t>
            </a:r>
            <a:r>
              <a:rPr lang="el-GR" sz="2800" smtClean="0"/>
              <a:t>Ο βιασμός είναι η σεξουαλική δραστηριότητα στην οποία ο δράστης επιβάλλεται στο θύμα με άσκηση σωματικής ή ψυχολογικής βίας , χωρίς τη συγκατάθεση του θύματος. Η σεξουαλική δραστηριότητα δεν αφορά μόνο τη συνουσία αλλά ενδέχεται να περιέχει εξαναγκαστικές πράξεις εις βάρος του θύματος.</a:t>
            </a:r>
            <a:endParaRPr lang="el-GR" smtClean="0"/>
          </a:p>
        </p:txBody>
      </p:sp>
    </p:spTree>
    <p:extLst>
      <p:ext uri="{BB962C8B-B14F-4D97-AF65-F5344CB8AC3E}">
        <p14:creationId xmlns:p14="http://schemas.microsoft.com/office/powerpoint/2010/main" val="7553081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5"/>
          <p:cNvSpPr txBox="1">
            <a:spLocks noChangeArrowheads="1"/>
          </p:cNvSpPr>
          <p:nvPr/>
        </p:nvSpPr>
        <p:spPr bwMode="auto">
          <a:xfrm>
            <a:off x="1219200" y="762000"/>
            <a:ext cx="670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eaLnBrk="1" hangingPunct="1">
              <a:spcBef>
                <a:spcPct val="50000"/>
              </a:spcBef>
            </a:pPr>
            <a:endParaRPr lang="el-GR" sz="2400"/>
          </a:p>
        </p:txBody>
      </p:sp>
      <p:sp>
        <p:nvSpPr>
          <p:cNvPr id="4102" name="Text Box 6"/>
          <p:cNvSpPr txBox="1">
            <a:spLocks noChangeArrowheads="1"/>
          </p:cNvSpPr>
          <p:nvPr/>
        </p:nvSpPr>
        <p:spPr bwMode="auto">
          <a:xfrm>
            <a:off x="914400" y="186831"/>
            <a:ext cx="7162800" cy="6217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ts val="0"/>
              </a:spcBef>
              <a:defRPr/>
            </a:pPr>
            <a:r>
              <a:rPr lang="en-US" b="1" dirty="0">
                <a:effectLst>
                  <a:outerShdw blurRad="38100" dist="38100" dir="2700000" algn="tl">
                    <a:srgbClr val="C0C0C0"/>
                  </a:outerShdw>
                </a:effectLst>
                <a:latin typeface="AR CENA" pitchFamily="2" charset="0"/>
                <a:cs typeface="AngsanaUPC" pitchFamily="18" charset="-34"/>
              </a:rPr>
              <a:t>Τα </a:t>
            </a:r>
            <a:r>
              <a:rPr lang="en-US" b="1" dirty="0" err="1">
                <a:effectLst>
                  <a:outerShdw blurRad="38100" dist="38100" dir="2700000" algn="tl">
                    <a:srgbClr val="C0C0C0"/>
                  </a:outerShdw>
                </a:effectLst>
                <a:latin typeface="AR CENA" pitchFamily="2" charset="0"/>
                <a:cs typeface="AngsanaUPC" pitchFamily="18" charset="-34"/>
              </a:rPr>
              <a:t>κίνητρ</a:t>
            </a:r>
            <a:r>
              <a:rPr lang="en-US" b="1" dirty="0">
                <a:effectLst>
                  <a:outerShdw blurRad="38100" dist="38100" dir="2700000" algn="tl">
                    <a:srgbClr val="C0C0C0"/>
                  </a:outerShdw>
                </a:effectLst>
                <a:latin typeface="AR CENA" pitchFamily="2" charset="0"/>
                <a:cs typeface="AngsanaUPC" pitchFamily="18" charset="-34"/>
              </a:rPr>
              <a:t>α </a:t>
            </a:r>
            <a:endParaRPr lang="el-GR" b="1" dirty="0" smtClean="0">
              <a:effectLst>
                <a:outerShdw blurRad="38100" dist="38100" dir="2700000" algn="tl">
                  <a:srgbClr val="C0C0C0"/>
                </a:outerShdw>
              </a:effectLst>
              <a:latin typeface="Trebuchet MS" pitchFamily="34" charset="0"/>
              <a:cs typeface="AngsanaUPC" pitchFamily="18" charset="-34"/>
            </a:endParaRPr>
          </a:p>
          <a:p>
            <a:pPr algn="ctr">
              <a:spcBef>
                <a:spcPts val="0"/>
              </a:spcBef>
              <a:defRPr/>
            </a:pPr>
            <a:r>
              <a:rPr lang="en-US" b="1" dirty="0" err="1" smtClean="0">
                <a:effectLst>
                  <a:outerShdw blurRad="38100" dist="38100" dir="2700000" algn="tl">
                    <a:srgbClr val="C0C0C0"/>
                  </a:outerShdw>
                </a:effectLst>
                <a:latin typeface="AR CENA" pitchFamily="2" charset="0"/>
                <a:cs typeface="AngsanaUPC" pitchFamily="18" charset="-34"/>
              </a:rPr>
              <a:t>της</a:t>
            </a:r>
            <a:r>
              <a:rPr lang="en-US" b="1" dirty="0" smtClean="0">
                <a:effectLst>
                  <a:outerShdw blurRad="38100" dist="38100" dir="2700000" algn="tl">
                    <a:srgbClr val="C0C0C0"/>
                  </a:outerShdw>
                </a:effectLst>
                <a:latin typeface="AR CENA" pitchFamily="2" charset="0"/>
                <a:cs typeface="AngsanaUPC" pitchFamily="18" charset="-34"/>
              </a:rPr>
              <a:t> </a:t>
            </a:r>
            <a:r>
              <a:rPr lang="en-US" b="1" dirty="0">
                <a:effectLst>
                  <a:outerShdw blurRad="38100" dist="38100" dir="2700000" algn="tl">
                    <a:srgbClr val="C0C0C0"/>
                  </a:outerShdw>
                </a:effectLst>
                <a:latin typeface="AR CENA" pitchFamily="2" charset="0"/>
                <a:cs typeface="AngsanaUPC" pitchFamily="18" charset="-34"/>
              </a:rPr>
              <a:t>πρώτης </a:t>
            </a:r>
            <a:r>
              <a:rPr lang="en-US" b="1" dirty="0" err="1">
                <a:effectLst>
                  <a:outerShdw blurRad="38100" dist="38100" dir="2700000" algn="tl">
                    <a:srgbClr val="C0C0C0"/>
                  </a:outerShdw>
                </a:effectLst>
                <a:latin typeface="AR CENA" pitchFamily="2" charset="0"/>
                <a:cs typeface="AngsanaUPC" pitchFamily="18" charset="-34"/>
              </a:rPr>
              <a:t>σεξου</a:t>
            </a:r>
            <a:r>
              <a:rPr lang="en-US" b="1" dirty="0">
                <a:effectLst>
                  <a:outerShdw blurRad="38100" dist="38100" dir="2700000" algn="tl">
                    <a:srgbClr val="C0C0C0"/>
                  </a:outerShdw>
                </a:effectLst>
                <a:latin typeface="AR CENA" pitchFamily="2" charset="0"/>
                <a:cs typeface="AngsanaUPC" pitchFamily="18" charset="-34"/>
              </a:rPr>
              <a:t>αλικής </a:t>
            </a:r>
            <a:r>
              <a:rPr lang="en-US" b="1" dirty="0" smtClean="0">
                <a:effectLst>
                  <a:outerShdw blurRad="38100" dist="38100" dir="2700000" algn="tl">
                    <a:srgbClr val="C0C0C0"/>
                  </a:outerShdw>
                </a:effectLst>
                <a:latin typeface="AR CENA" pitchFamily="2" charset="0"/>
                <a:cs typeface="AngsanaUPC" pitchFamily="18" charset="-34"/>
              </a:rPr>
              <a:t>επαφής</a:t>
            </a:r>
          </a:p>
          <a:p>
            <a:pPr algn="ctr">
              <a:spcBef>
                <a:spcPts val="0"/>
              </a:spcBef>
              <a:defRPr/>
            </a:pPr>
            <a:endParaRPr lang="en-US" b="1" dirty="0">
              <a:effectLst>
                <a:outerShdw blurRad="38100" dist="38100" dir="2700000" algn="tl">
                  <a:srgbClr val="C0C0C0"/>
                </a:outerShdw>
              </a:effectLst>
              <a:latin typeface="AR CENA" pitchFamily="2" charset="0"/>
              <a:cs typeface="AngsanaUPC" pitchFamily="18" charset="-34"/>
            </a:endParaRPr>
          </a:p>
          <a:p>
            <a:pPr algn="ctr">
              <a:spcBef>
                <a:spcPts val="0"/>
              </a:spcBef>
              <a:defRPr/>
            </a:pPr>
            <a:endParaRPr lang="en-US" b="1" dirty="0" smtClean="0">
              <a:effectLst>
                <a:outerShdw blurRad="38100" dist="38100" dir="2700000" algn="tl">
                  <a:srgbClr val="C0C0C0"/>
                </a:outerShdw>
              </a:effectLst>
              <a:latin typeface="AR CENA" pitchFamily="2" charset="0"/>
              <a:cs typeface="AngsanaUPC" pitchFamily="18" charset="-34"/>
            </a:endParaRPr>
          </a:p>
          <a:p>
            <a:pPr algn="ctr">
              <a:spcBef>
                <a:spcPts val="0"/>
              </a:spcBef>
              <a:defRPr/>
            </a:pPr>
            <a:endParaRPr lang="en-US" sz="2400" b="1" dirty="0">
              <a:effectLst>
                <a:outerShdw blurRad="38100" dist="38100" dir="2700000" algn="tl">
                  <a:srgbClr val="C0C0C0"/>
                </a:outerShdw>
              </a:effectLst>
              <a:latin typeface="AR CENA" pitchFamily="2" charset="0"/>
              <a:cs typeface="AngsanaUPC" pitchFamily="18" charset="-34"/>
            </a:endParaRPr>
          </a:p>
          <a:p>
            <a:pPr algn="ctr">
              <a:spcBef>
                <a:spcPts val="0"/>
              </a:spcBef>
              <a:defRPr/>
            </a:pPr>
            <a:endParaRPr lang="en-US" sz="2400" b="1" dirty="0" smtClean="0">
              <a:effectLst>
                <a:outerShdw blurRad="38100" dist="38100" dir="2700000" algn="tl">
                  <a:srgbClr val="C0C0C0"/>
                </a:outerShdw>
              </a:effectLst>
              <a:latin typeface="AR CENA" pitchFamily="2" charset="0"/>
              <a:cs typeface="AngsanaUPC" pitchFamily="18" charset="-34"/>
            </a:endParaRPr>
          </a:p>
          <a:p>
            <a:pPr algn="ctr">
              <a:spcBef>
                <a:spcPts val="0"/>
              </a:spcBef>
              <a:defRPr/>
            </a:pPr>
            <a:r>
              <a:rPr lang="en-US" sz="2400" b="1" dirty="0">
                <a:effectLst>
                  <a:outerShdw blurRad="38100" dist="38100" dir="2700000" algn="tl">
                    <a:srgbClr val="C0C0C0"/>
                  </a:outerShdw>
                </a:effectLst>
                <a:latin typeface="AR CENA" pitchFamily="2" charset="0"/>
                <a:cs typeface="AngsanaUPC" pitchFamily="18" charset="-34"/>
              </a:rPr>
              <a:t/>
            </a:r>
            <a:br>
              <a:rPr lang="en-US" sz="2400" b="1" dirty="0">
                <a:effectLst>
                  <a:outerShdw blurRad="38100" dist="38100" dir="2700000" algn="tl">
                    <a:srgbClr val="C0C0C0"/>
                  </a:outerShdw>
                </a:effectLst>
                <a:latin typeface="AR CENA" pitchFamily="2" charset="0"/>
                <a:cs typeface="AngsanaUPC" pitchFamily="18" charset="-34"/>
              </a:rPr>
            </a:br>
            <a:endParaRPr lang="en-US" sz="2400" b="1" dirty="0">
              <a:effectLst>
                <a:outerShdw blurRad="38100" dist="38100" dir="2700000" algn="tl">
                  <a:srgbClr val="C0C0C0"/>
                </a:outerShdw>
              </a:effectLst>
              <a:latin typeface="AR CENA" pitchFamily="2" charset="0"/>
              <a:cs typeface="AngsanaUPC" pitchFamily="18" charset="-34"/>
            </a:endParaRPr>
          </a:p>
          <a:p>
            <a:pPr>
              <a:spcBef>
                <a:spcPts val="600"/>
              </a:spcBef>
              <a:buFontTx/>
              <a:buChar char="•"/>
              <a:defRPr/>
            </a:pPr>
            <a:r>
              <a:rPr lang="en-US" sz="2400" dirty="0">
                <a:latin typeface="AR CENA" pitchFamily="2" charset="0"/>
                <a:cs typeface="AngsanaUPC" pitchFamily="18" charset="-34"/>
              </a:rPr>
              <a:t>   Η </a:t>
            </a:r>
            <a:r>
              <a:rPr lang="en-US" sz="2400" dirty="0" err="1">
                <a:latin typeface="AR CENA" pitchFamily="2" charset="0"/>
                <a:cs typeface="AngsanaUPC" pitchFamily="18" charset="-34"/>
              </a:rPr>
              <a:t>σεξου</a:t>
            </a:r>
            <a:r>
              <a:rPr lang="en-US" sz="2400" dirty="0">
                <a:latin typeface="AR CENA" pitchFamily="2" charset="0"/>
                <a:cs typeface="AngsanaUPC" pitchFamily="18" charset="-34"/>
              </a:rPr>
              <a:t>αλική ωρίμανση</a:t>
            </a:r>
          </a:p>
          <a:p>
            <a:pPr>
              <a:spcBef>
                <a:spcPts val="600"/>
              </a:spcBef>
              <a:buFontTx/>
              <a:buChar char="•"/>
              <a:defRPr/>
            </a:pPr>
            <a:r>
              <a:rPr lang="en-US" sz="2400" dirty="0">
                <a:latin typeface="AR CENA" pitchFamily="2" charset="0"/>
                <a:cs typeface="AngsanaUPC" pitchFamily="18" charset="-34"/>
              </a:rPr>
              <a:t>   Η α</a:t>
            </a:r>
            <a:r>
              <a:rPr lang="en-US" sz="2400" dirty="0" err="1">
                <a:latin typeface="AR CENA" pitchFamily="2" charset="0"/>
                <a:cs typeface="AngsanaUPC" pitchFamily="18" charset="-34"/>
              </a:rPr>
              <a:t>νθρώ</a:t>
            </a:r>
            <a:r>
              <a:rPr lang="en-US" sz="2400" dirty="0">
                <a:latin typeface="AR CENA" pitchFamily="2" charset="0"/>
                <a:cs typeface="AngsanaUPC" pitchFamily="18" charset="-34"/>
              </a:rPr>
              <a:t>πινη περιέργεια</a:t>
            </a:r>
          </a:p>
          <a:p>
            <a:pPr>
              <a:spcBef>
                <a:spcPts val="600"/>
              </a:spcBef>
              <a:buFontTx/>
              <a:buChar char="•"/>
              <a:defRPr/>
            </a:pPr>
            <a:r>
              <a:rPr lang="en-US" sz="2400" dirty="0">
                <a:latin typeface="AR CENA" pitchFamily="2" charset="0"/>
                <a:cs typeface="AngsanaUPC" pitchFamily="18" charset="-34"/>
              </a:rPr>
              <a:t>   Ο επ</a:t>
            </a:r>
            <a:r>
              <a:rPr lang="en-US" sz="2400" dirty="0" err="1">
                <a:latin typeface="AR CENA" pitchFamily="2" charset="0"/>
                <a:cs typeface="AngsanaUPC" pitchFamily="18" charset="-34"/>
              </a:rPr>
              <a:t>ηρε</a:t>
            </a:r>
            <a:r>
              <a:rPr lang="en-US" sz="2400" dirty="0">
                <a:latin typeface="AR CENA" pitchFamily="2" charset="0"/>
                <a:cs typeface="AngsanaUPC" pitchFamily="18" charset="-34"/>
              </a:rPr>
              <a:t>ασμός από το κοινωνικό σύνολο</a:t>
            </a:r>
          </a:p>
          <a:p>
            <a:pPr>
              <a:spcBef>
                <a:spcPts val="600"/>
              </a:spcBef>
              <a:buFontTx/>
              <a:buChar char="•"/>
              <a:defRPr/>
            </a:pPr>
            <a:r>
              <a:rPr lang="en-US" sz="2400" dirty="0">
                <a:latin typeface="AR CENA" pitchFamily="2" charset="0"/>
                <a:cs typeface="AngsanaUPC" pitchFamily="18" charset="-34"/>
              </a:rPr>
              <a:t>   Η απ</a:t>
            </a:r>
            <a:r>
              <a:rPr lang="en-US" sz="2400" dirty="0" err="1">
                <a:latin typeface="AR CENA" pitchFamily="2" charset="0"/>
                <a:cs typeface="AngsanaUPC" pitchFamily="18" charset="-34"/>
              </a:rPr>
              <a:t>οδοχή</a:t>
            </a:r>
            <a:r>
              <a:rPr lang="en-US" sz="2400" dirty="0">
                <a:latin typeface="AR CENA" pitchFamily="2" charset="0"/>
                <a:cs typeface="AngsanaUPC" pitchFamily="18" charset="-34"/>
              </a:rPr>
              <a:t> από </a:t>
            </a:r>
            <a:r>
              <a:rPr lang="en-US" sz="2400" dirty="0" err="1">
                <a:latin typeface="AR CENA" pitchFamily="2" charset="0"/>
                <a:cs typeface="AngsanaUPC" pitchFamily="18" charset="-34"/>
              </a:rPr>
              <a:t>το</a:t>
            </a:r>
            <a:r>
              <a:rPr lang="en-US" sz="2400" dirty="0">
                <a:latin typeface="AR CENA" pitchFamily="2" charset="0"/>
                <a:cs typeface="AngsanaUPC" pitchFamily="18" charset="-34"/>
              </a:rPr>
              <a:t> </a:t>
            </a:r>
            <a:r>
              <a:rPr lang="en-US" sz="2400" dirty="0" err="1">
                <a:latin typeface="AR CENA" pitchFamily="2" charset="0"/>
                <a:cs typeface="AngsanaUPC" pitchFamily="18" charset="-34"/>
              </a:rPr>
              <a:t>κοινωνικό</a:t>
            </a:r>
            <a:r>
              <a:rPr lang="en-US" sz="2400" dirty="0">
                <a:latin typeface="AR CENA" pitchFamily="2" charset="0"/>
                <a:cs typeface="AngsanaUPC" pitchFamily="18" charset="-34"/>
              </a:rPr>
              <a:t> </a:t>
            </a:r>
            <a:r>
              <a:rPr lang="en-US" sz="2400" dirty="0" err="1">
                <a:latin typeface="AR CENA" pitchFamily="2" charset="0"/>
                <a:cs typeface="AngsanaUPC" pitchFamily="18" charset="-34"/>
              </a:rPr>
              <a:t>σύνολο</a:t>
            </a:r>
            <a:endParaRPr lang="en-US" sz="2400" dirty="0">
              <a:latin typeface="AR CENA" pitchFamily="2" charset="0"/>
              <a:cs typeface="AngsanaUPC" pitchFamily="18" charset="-34"/>
            </a:endParaRPr>
          </a:p>
          <a:p>
            <a:pPr>
              <a:spcBef>
                <a:spcPts val="600"/>
              </a:spcBef>
              <a:buFontTx/>
              <a:buChar char="•"/>
              <a:defRPr/>
            </a:pPr>
            <a:r>
              <a:rPr lang="en-US" sz="2400" dirty="0">
                <a:latin typeface="AR CENA" pitchFamily="2" charset="0"/>
                <a:cs typeface="AngsanaUPC" pitchFamily="18" charset="-34"/>
              </a:rPr>
              <a:t>   Η απα</a:t>
            </a:r>
            <a:r>
              <a:rPr lang="en-US" sz="2400" dirty="0" err="1">
                <a:latin typeface="AR CENA" pitchFamily="2" charset="0"/>
                <a:cs typeface="AngsanaUPC" pitchFamily="18" charset="-34"/>
              </a:rPr>
              <a:t>ίτηση</a:t>
            </a:r>
            <a:r>
              <a:rPr lang="en-US" sz="2400" dirty="0">
                <a:latin typeface="AR CENA" pitchFamily="2" charset="0"/>
                <a:cs typeface="AngsanaUPC" pitchFamily="18" charset="-34"/>
              </a:rPr>
              <a:t> </a:t>
            </a:r>
            <a:r>
              <a:rPr lang="en-US" sz="2400" dirty="0" err="1">
                <a:latin typeface="AR CENA" pitchFamily="2" charset="0"/>
                <a:cs typeface="AngsanaUPC" pitchFamily="18" charset="-34"/>
              </a:rPr>
              <a:t>του</a:t>
            </a:r>
            <a:r>
              <a:rPr lang="en-US" sz="2400" dirty="0">
                <a:latin typeface="AR CENA" pitchFamily="2" charset="0"/>
                <a:cs typeface="AngsanaUPC" pitchFamily="18" charset="-34"/>
              </a:rPr>
              <a:t> </a:t>
            </a:r>
            <a:r>
              <a:rPr lang="en-US" sz="2400" dirty="0" err="1">
                <a:latin typeface="AR CENA" pitchFamily="2" charset="0"/>
                <a:cs typeface="AngsanaUPC" pitchFamily="18" charset="-34"/>
              </a:rPr>
              <a:t>φίλου</a:t>
            </a:r>
            <a:r>
              <a:rPr lang="en-US" sz="2400" dirty="0">
                <a:latin typeface="AR CENA" pitchFamily="2" charset="0"/>
                <a:cs typeface="AngsanaUPC" pitchFamily="18" charset="-34"/>
              </a:rPr>
              <a:t> ( </a:t>
            </a:r>
            <a:r>
              <a:rPr lang="en-US" sz="2400" dirty="0" err="1">
                <a:latin typeface="AR CENA" pitchFamily="2" charset="0"/>
                <a:cs typeface="AngsanaUPC" pitchFamily="18" charset="-34"/>
              </a:rPr>
              <a:t>γι</a:t>
            </a:r>
            <a:r>
              <a:rPr lang="en-US" sz="2400" dirty="0">
                <a:latin typeface="AR CENA" pitchFamily="2" charset="0"/>
                <a:cs typeface="AngsanaUPC" pitchFamily="18" charset="-34"/>
              </a:rPr>
              <a:t>α να διατηρηθεί η σχέση ) </a:t>
            </a:r>
          </a:p>
          <a:p>
            <a:pPr>
              <a:spcBef>
                <a:spcPts val="600"/>
              </a:spcBef>
              <a:buFontTx/>
              <a:buChar char="•"/>
              <a:defRPr/>
            </a:pPr>
            <a:r>
              <a:rPr lang="en-US" sz="2400" dirty="0">
                <a:latin typeface="AR CENA" pitchFamily="2" charset="0"/>
                <a:cs typeface="AngsanaUPC" pitchFamily="18" charset="-34"/>
              </a:rPr>
              <a:t>   Η </a:t>
            </a:r>
            <a:r>
              <a:rPr lang="en-US" sz="2400" dirty="0" err="1">
                <a:latin typeface="AR CENA" pitchFamily="2" charset="0"/>
                <a:cs typeface="AngsanaUPC" pitchFamily="18" charset="-34"/>
              </a:rPr>
              <a:t>εκτόνωση</a:t>
            </a:r>
            <a:r>
              <a:rPr lang="en-US" sz="2400" dirty="0">
                <a:latin typeface="AR CENA" pitchFamily="2" charset="0"/>
                <a:cs typeface="AngsanaUPC" pitchFamily="18" charset="-34"/>
              </a:rPr>
              <a:t> </a:t>
            </a:r>
            <a:r>
              <a:rPr lang="en-US" sz="2400" dirty="0" err="1">
                <a:latin typeface="AR CENA" pitchFamily="2" charset="0"/>
                <a:cs typeface="AngsanaUPC" pitchFamily="18" charset="-34"/>
              </a:rPr>
              <a:t>μι</a:t>
            </a:r>
            <a:r>
              <a:rPr lang="en-US" sz="2400" dirty="0">
                <a:latin typeface="AR CENA" pitchFamily="2" charset="0"/>
                <a:cs typeface="AngsanaUPC" pitchFamily="18" charset="-34"/>
              </a:rPr>
              <a:t>ας ανάγκης </a:t>
            </a:r>
            <a:endParaRPr lang="el-GR" sz="2400" dirty="0">
              <a:latin typeface="Trebuchet MS" pitchFamily="34" charset="0"/>
              <a:cs typeface="AngsanaUPC" pitchFamily="18" charset="-34"/>
            </a:endParaRPr>
          </a:p>
        </p:txBody>
      </p:sp>
      <p:pic>
        <p:nvPicPr>
          <p:cNvPr id="4" name="Picture 2" descr="http://www.elita.com.cy/data/2013/02/08/2013_02_08_09_40_40__d1f4a04f4361400ea7083003d6f2f7e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1412778"/>
            <a:ext cx="3168352" cy="22322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50563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5650" y="476250"/>
            <a:ext cx="7561263" cy="6002338"/>
          </a:xfrm>
          <a:prstGeom prst="rect">
            <a:avLst/>
          </a:prstGeom>
        </p:spPr>
        <p:txBody>
          <a:bodyPr>
            <a:spAutoFit/>
          </a:bodyPr>
          <a:lstStyle/>
          <a:p>
            <a:pPr>
              <a:defRPr/>
            </a:pPr>
            <a:r>
              <a:rPr lang="el-GR" sz="2400" dirty="0"/>
              <a:t>Γενικότερα ο βιασμός αποτελεί μια εξευτελιστική και εφιαλτική εμπειρία για όποια γυναίκα τον δέχεται!</a:t>
            </a:r>
          </a:p>
          <a:p>
            <a:pPr>
              <a:defRPr/>
            </a:pPr>
            <a:endParaRPr lang="el-GR" sz="2400" dirty="0"/>
          </a:p>
          <a:p>
            <a:pPr>
              <a:defRPr/>
            </a:pPr>
            <a:r>
              <a:rPr lang="el-GR" sz="2400" dirty="0"/>
              <a:t>Έπειτα από έναν βιασμό η γυναίκα μπορεί να νιώσει:</a:t>
            </a:r>
          </a:p>
          <a:p>
            <a:pPr>
              <a:defRPr/>
            </a:pPr>
            <a:endParaRPr lang="el-GR" sz="2400" dirty="0"/>
          </a:p>
          <a:p>
            <a:pPr marL="342900" indent="-342900">
              <a:buFont typeface="Arial" pitchFamily="34" charset="0"/>
              <a:buChar char="•"/>
              <a:defRPr/>
            </a:pPr>
            <a:r>
              <a:rPr lang="el-GR" sz="2400" dirty="0"/>
              <a:t>Φόβο</a:t>
            </a:r>
          </a:p>
          <a:p>
            <a:pPr marL="342900" indent="-342900">
              <a:buFont typeface="Arial" pitchFamily="34" charset="0"/>
              <a:buChar char="•"/>
              <a:defRPr/>
            </a:pPr>
            <a:r>
              <a:rPr lang="el-GR" sz="2400" dirty="0"/>
              <a:t>Αγωνία</a:t>
            </a:r>
          </a:p>
          <a:p>
            <a:pPr marL="342900" indent="-342900">
              <a:buFont typeface="Arial" pitchFamily="34" charset="0"/>
              <a:buChar char="•"/>
              <a:defRPr/>
            </a:pPr>
            <a:r>
              <a:rPr lang="el-GR" sz="2400" dirty="0"/>
              <a:t>Ντροπή</a:t>
            </a:r>
          </a:p>
          <a:p>
            <a:pPr marL="342900" indent="-342900">
              <a:buFont typeface="Arial" pitchFamily="34" charset="0"/>
              <a:buChar char="•"/>
              <a:defRPr/>
            </a:pPr>
            <a:r>
              <a:rPr lang="el-GR" sz="2400" dirty="0"/>
              <a:t>Συμπτώματα κατάθλιψης</a:t>
            </a:r>
          </a:p>
          <a:p>
            <a:pPr marL="342900" indent="-342900">
              <a:buFont typeface="Arial" pitchFamily="34" charset="0"/>
              <a:buChar char="•"/>
              <a:defRPr/>
            </a:pPr>
            <a:endParaRPr lang="el-GR" sz="2400" dirty="0"/>
          </a:p>
          <a:p>
            <a:pPr>
              <a:defRPr/>
            </a:pPr>
            <a:endParaRPr lang="el-GR" sz="2400" dirty="0"/>
          </a:p>
          <a:p>
            <a:pPr>
              <a:defRPr/>
            </a:pPr>
            <a:endParaRPr lang="el-GR" sz="2400" dirty="0"/>
          </a:p>
          <a:p>
            <a:pPr>
              <a:defRPr/>
            </a:pPr>
            <a:r>
              <a:rPr lang="el-GR" sz="2400" dirty="0"/>
              <a:t>Μια γυναίκα η οποία έχει υποστεί βιασμό παρουσιάζει έλλειψη εμπιστοσύνης στον περίγυρο της, για αυτό τις περισσότερες φορές αποφεύγει να μιλήσει σε κάποιον ειδικό. Μια ενέργεια που είναι λανθασμένη!</a:t>
            </a:r>
          </a:p>
        </p:txBody>
      </p:sp>
      <p:pic>
        <p:nvPicPr>
          <p:cNvPr id="10243" name="3 - Θέση περιεχομένου" descr="viasmo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76825" y="2060575"/>
            <a:ext cx="3467100" cy="2601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93641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images.newsnow.gr/14/142022/isxyra-ta-stereotypa-ton-efivon-gia-tis-sxeseis-ton-fylon-1-315x2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975" y="0"/>
            <a:ext cx="10987088" cy="823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80975" y="908050"/>
            <a:ext cx="4249738" cy="5632450"/>
          </a:xfrm>
          <a:prstGeom prst="rect">
            <a:avLst/>
          </a:prstGeom>
          <a:noFill/>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pPr>
            <a:r>
              <a:rPr lang="el-GR" sz="4800" b="1">
                <a:solidFill>
                  <a:srgbClr val="7575D1"/>
                </a:solidFill>
                <a:latin typeface="Segoe UI" pitchFamily="34" charset="0"/>
                <a:cs typeface="Segoe UI" pitchFamily="34" charset="0"/>
              </a:rPr>
              <a:t>Θετικές συνέπειες </a:t>
            </a:r>
          </a:p>
          <a:p>
            <a:pPr algn="ctr" eaLnBrk="1" hangingPunct="1">
              <a:lnSpc>
                <a:spcPct val="150000"/>
              </a:lnSpc>
            </a:pPr>
            <a:r>
              <a:rPr lang="el-GR" sz="4800" b="1">
                <a:solidFill>
                  <a:srgbClr val="7575D1"/>
                </a:solidFill>
                <a:latin typeface="Segoe UI" pitchFamily="34" charset="0"/>
                <a:cs typeface="Segoe UI" pitchFamily="34" charset="0"/>
              </a:rPr>
              <a:t>της</a:t>
            </a:r>
          </a:p>
          <a:p>
            <a:pPr algn="ctr" eaLnBrk="1" hangingPunct="1">
              <a:lnSpc>
                <a:spcPct val="150000"/>
              </a:lnSpc>
            </a:pPr>
            <a:r>
              <a:rPr lang="el-GR" sz="4800" b="1">
                <a:solidFill>
                  <a:srgbClr val="7575D1"/>
                </a:solidFill>
                <a:latin typeface="Segoe UI" pitchFamily="34" charset="0"/>
                <a:cs typeface="Segoe UI" pitchFamily="34" charset="0"/>
              </a:rPr>
              <a:t>σεξουαλικής ζωής</a:t>
            </a:r>
          </a:p>
        </p:txBody>
      </p:sp>
    </p:spTree>
    <p:extLst>
      <p:ext uri="{BB962C8B-B14F-4D97-AF65-F5344CB8AC3E}">
        <p14:creationId xmlns:p14="http://schemas.microsoft.com/office/powerpoint/2010/main" val="426064751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type="body" idx="1"/>
          </p:nvPr>
        </p:nvSpPr>
        <p:spPr>
          <a:xfrm>
            <a:off x="457200" y="333375"/>
            <a:ext cx="8229600" cy="5002213"/>
          </a:xfrm>
        </p:spPr>
        <p:txBody>
          <a:bodyPr/>
          <a:lstStyle/>
          <a:p>
            <a:pPr marL="0" algn="just" eaLnBrk="1" hangingPunct="1">
              <a:lnSpc>
                <a:spcPts val="3400"/>
              </a:lnSpc>
              <a:spcBef>
                <a:spcPct val="0"/>
              </a:spcBef>
              <a:buFontTx/>
              <a:buNone/>
            </a:pPr>
            <a:r>
              <a:rPr lang="el-GR" sz="2800" smtClean="0">
                <a:latin typeface="Segoe UI" pitchFamily="34" charset="0"/>
                <a:cs typeface="Segoe UI" pitchFamily="34" charset="0"/>
              </a:rPr>
              <a:t>        </a:t>
            </a:r>
            <a:r>
              <a:rPr lang="el-GR" sz="2200" smtClean="0">
                <a:solidFill>
                  <a:srgbClr val="7575D1"/>
                </a:solidFill>
                <a:latin typeface="Segoe UI" pitchFamily="34" charset="0"/>
                <a:cs typeface="Segoe UI" pitchFamily="34" charset="0"/>
              </a:rPr>
              <a:t>Η υγιής σεξουαλική ζωή μπορεί να επιφέρει σημαντικά οφέλη στην υγεία του ατόμου. Η μείωση κινδύνου για καρκίνο του προστάτη , κατάθλιψη και καρδιοπάθεια είναι μερικά από τα πολλά προτερήματα που προσφέρει το σεξ στον άνθρωπο. Είναι ένα από τα καλύτερα </a:t>
            </a:r>
            <a:r>
              <a:rPr lang="en-US" sz="2200" smtClean="0">
                <a:solidFill>
                  <a:srgbClr val="7575D1"/>
                </a:solidFill>
                <a:latin typeface="Segoe UI" pitchFamily="34" charset="0"/>
                <a:cs typeface="Segoe UI" pitchFamily="34" charset="0"/>
              </a:rPr>
              <a:t>“</a:t>
            </a:r>
            <a:r>
              <a:rPr lang="el-GR" sz="2200" smtClean="0">
                <a:solidFill>
                  <a:srgbClr val="7575D1"/>
                </a:solidFill>
                <a:latin typeface="Segoe UI" pitchFamily="34" charset="0"/>
                <a:cs typeface="Segoe UI" pitchFamily="34" charset="0"/>
              </a:rPr>
              <a:t>φάρμακα</a:t>
            </a:r>
            <a:r>
              <a:rPr lang="en-US" sz="2200" smtClean="0">
                <a:solidFill>
                  <a:srgbClr val="7575D1"/>
                </a:solidFill>
                <a:latin typeface="Segoe UI" pitchFamily="34" charset="0"/>
                <a:cs typeface="Segoe UI" pitchFamily="34" charset="0"/>
              </a:rPr>
              <a:t>”</a:t>
            </a:r>
            <a:r>
              <a:rPr lang="el-GR" sz="2200" smtClean="0">
                <a:solidFill>
                  <a:srgbClr val="7575D1"/>
                </a:solidFill>
                <a:latin typeface="Segoe UI" pitchFamily="34" charset="0"/>
                <a:cs typeface="Segoe UI" pitchFamily="34" charset="0"/>
              </a:rPr>
              <a:t> όπως έχουν δείξει Πανεπιστημιακές και Ιατρικές Μελέτες ενώ παράλληλα μπορεί ακόμα και να αυξήσει την κοινωνικότητα ενός ατόμου όπως μαρτυρούν ψυχολογικές μελέτες. Έτσι τα παραπάνω το καθιστούν αδιαμφισβήτητα ως ένα απαραίτητο κομμάτι της ζωής του ανθρώπου.</a:t>
            </a:r>
          </a:p>
        </p:txBody>
      </p:sp>
      <p:pic>
        <p:nvPicPr>
          <p:cNvPr id="133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00150" y="5013325"/>
            <a:ext cx="6743700" cy="1539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525669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323850" y="20638"/>
            <a:ext cx="8496300" cy="2952750"/>
          </a:xfrm>
        </p:spPr>
        <p:txBody>
          <a:bodyPr/>
          <a:lstStyle/>
          <a:p>
            <a:pPr eaLnBrk="1" hangingPunct="1">
              <a:defRPr/>
            </a:pPr>
            <a:r>
              <a:rPr lang="el-GR" dirty="0" smtClean="0">
                <a:solidFill>
                  <a:schemeClr val="accent6">
                    <a:lumMod val="75000"/>
                  </a:schemeClr>
                </a:solidFill>
              </a:rPr>
              <a:t>Πώς σχετίζεται η σεξουαλική ζωή με τον έρωτα και την αγάπη;</a:t>
            </a:r>
          </a:p>
        </p:txBody>
      </p:sp>
      <p:sp>
        <p:nvSpPr>
          <p:cNvPr id="2051" name="AutoShape 4"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052" name="AutoShape 5"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sp>
        <p:nvSpPr>
          <p:cNvPr id="2053" name="AutoShape 6" descr="9k="/>
          <p:cNvSpPr>
            <a:spLocks noChangeAspect="1" noChangeArrowheads="1"/>
          </p:cNvSpPr>
          <p:nvPr/>
        </p:nvSpPr>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l-GR"/>
          </a:p>
        </p:txBody>
      </p:sp>
      <p:pic>
        <p:nvPicPr>
          <p:cNvPr id="2054" name="Picture 8" descr="clip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2997200"/>
            <a:ext cx="2592388"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11" descr="clip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87675" y="29972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Picture 12" descr="article_show_Αδέλφια_-_δυνατή_σχέση_αγάπης"/>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1863" y="2997200"/>
            <a:ext cx="28813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668403"/>
      </p:ext>
    </p:extLst>
  </p:cSld>
  <p:clrMapOvr>
    <a:masterClrMapping/>
  </p:clrMapOvr>
  <p:transition>
    <p:push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2000" fill="hold"/>
                                        <p:tgtEl>
                                          <p:spTgt spid="5122"/>
                                        </p:tgtEl>
                                        <p:attrNameLst>
                                          <p:attrName>ppt_w</p:attrName>
                                        </p:attrNameLst>
                                      </p:cBhvr>
                                      <p:tavLst>
                                        <p:tav tm="0">
                                          <p:val>
                                            <p:strVal val="#ppt_w"/>
                                          </p:val>
                                        </p:tav>
                                        <p:tav tm="100000">
                                          <p:val>
                                            <p:strVal val="#ppt_w"/>
                                          </p:val>
                                        </p:tav>
                                      </p:tavLst>
                                    </p:anim>
                                    <p:anim calcmode="lin" valueType="num">
                                      <p:cBhvr>
                                        <p:cTn id="8" dur="2000" fill="hold"/>
                                        <p:tgtEl>
                                          <p:spTgt spid="5122"/>
                                        </p:tgtEl>
                                        <p:attrNameLst>
                                          <p:attrName>ppt_h</p:attrName>
                                        </p:attrNameLst>
                                      </p:cBhvr>
                                      <p:tavLst>
                                        <p:tav tm="0">
                                          <p:val>
                                            <p:strVal val="#ppt_h"/>
                                          </p:val>
                                        </p:tav>
                                        <p:tav tm="30000">
                                          <p:val>
                                            <p:strVal val="#ppt_h/2"/>
                                          </p:val>
                                        </p:tav>
                                        <p:tav tm="40000">
                                          <p:val>
                                            <p:strVal val="#ppt_h"/>
                                          </p:val>
                                        </p:tav>
                                        <p:tav tm="50000">
                                          <p:val>
                                            <p:strVal val="#ppt_h/2"/>
                                          </p:val>
                                        </p:tav>
                                        <p:tav tm="60000">
                                          <p:val>
                                            <p:strVal val="#ppt_h"/>
                                          </p:val>
                                        </p:tav>
                                        <p:tav tm="69900">
                                          <p:val>
                                            <p:strVal val="#ppt_h/2"/>
                                          </p:val>
                                        </p:tav>
                                        <p:tav tm="80000">
                                          <p:val>
                                            <p:strVal val="#ppt_h"/>
                                          </p:val>
                                        </p:tav>
                                        <p:tav tm="100000">
                                          <p:val>
                                            <p:strVal val="#ppt_h"/>
                                          </p:val>
                                        </p:tav>
                                      </p:tavLst>
                                    </p:anim>
                                    <p:anim calcmode="lin" valueType="num">
                                      <p:cBhvr>
                                        <p:cTn id="9" dur="2000" fill="hold"/>
                                        <p:tgtEl>
                                          <p:spTgt spid="5122"/>
                                        </p:tgtEl>
                                        <p:attrNameLst>
                                          <p:attrName>ppt_x</p:attrName>
                                        </p:attrNameLst>
                                      </p:cBhvr>
                                      <p:tavLst>
                                        <p:tav tm="0">
                                          <p:val>
                                            <p:strVal val="#ppt_x-.4"/>
                                          </p:val>
                                        </p:tav>
                                        <p:tav tm="100000">
                                          <p:val>
                                            <p:strVal val="#ppt_x"/>
                                          </p:val>
                                        </p:tav>
                                      </p:tavLst>
                                    </p:anim>
                                    <p:anim calcmode="lin" valueType="num">
                                      <p:cBhvr>
                                        <p:cTn id="10" dur="2000" fill="hold"/>
                                        <p:tgtEl>
                                          <p:spTgt spid="5122"/>
                                        </p:tgtEl>
                                        <p:attrNameLst>
                                          <p:attrName>ppt_y</p:attrName>
                                        </p:attrNameLst>
                                      </p:cBhvr>
                                      <p:tavLst>
                                        <p:tav tm="0">
                                          <p:val>
                                            <p:strVal val="#ppt_y-.5"/>
                                          </p:val>
                                        </p:tav>
                                        <p:tav tm="20000">
                                          <p:val>
                                            <p:strVal val="#ppt_y-.2"/>
                                          </p:val>
                                        </p:tav>
                                        <p:tav tm="30000">
                                          <p:val>
                                            <p:strVal val="#ppt_y"/>
                                          </p:val>
                                        </p:tav>
                                        <p:tav tm="40000">
                                          <p:val>
                                            <p:strVal val="#ppt_y-.15"/>
                                          </p:val>
                                        </p:tav>
                                        <p:tav tm="50000">
                                          <p:val>
                                            <p:strVal val="#ppt_y"/>
                                          </p:val>
                                        </p:tav>
                                        <p:tav tm="60000">
                                          <p:val>
                                            <p:strVal val="#ppt_y-.1"/>
                                          </p:val>
                                        </p:tav>
                                        <p:tav tm="69900">
                                          <p:val>
                                            <p:strVal val="#ppt_y"/>
                                          </p:val>
                                        </p:tav>
                                        <p:tav tm="8000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074" name="Picture 2" descr="Αγάπη 6"/>
          <p:cNvPicPr>
            <a:picLocks noChangeAspect="1" noChangeArrowheads="1"/>
          </p:cNvPicPr>
          <p:nvPr/>
        </p:nvPicPr>
        <p:blipFill>
          <a:blip r:embed="rId3">
            <a:lum bright="24000" contrast="6000"/>
            <a:extLst>
              <a:ext uri="{28A0092B-C50C-407E-A947-70E740481C1C}">
                <a14:useLocalDpi xmlns:a14="http://schemas.microsoft.com/office/drawing/2010/main" val="0"/>
              </a:ext>
            </a:extLst>
          </a:blip>
          <a:srcRect l="15308"/>
          <a:stretch>
            <a:fillRect/>
          </a:stretch>
        </p:blipFill>
        <p:spPr bwMode="auto">
          <a:xfrm>
            <a:off x="0" y="0"/>
            <a:ext cx="9144000" cy="700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684213" y="1341438"/>
            <a:ext cx="736441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l-GR" sz="4000" u="sng">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Narrow" pitchFamily="34" charset="0"/>
            </a:endParaRPr>
          </a:p>
        </p:txBody>
      </p:sp>
      <p:sp>
        <p:nvSpPr>
          <p:cNvPr id="9220" name="Text Box 4"/>
          <p:cNvSpPr txBox="1">
            <a:spLocks noChangeArrowheads="1"/>
          </p:cNvSpPr>
          <p:nvPr/>
        </p:nvSpPr>
        <p:spPr bwMode="auto">
          <a:xfrm>
            <a:off x="250825" y="333375"/>
            <a:ext cx="820896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endParaRPr lang="el-GR" sz="4000" u="sng">
              <a:solidFill>
                <a:schemeClr val="bg1"/>
              </a:solidFill>
              <a:effectDag name="">
                <a:cont type="tree" name="">
                  <a:effect ref="fillLine"/>
                  <a:outerShdw dist="38100" dir="13500000" algn="br">
                    <a:srgbClr val="FFFFFF"/>
                  </a:outerShdw>
                </a:cont>
                <a:cont type="tree" name="">
                  <a:effect ref="fillLine"/>
                  <a:outerShdw dist="38100" dir="2700000" algn="tl">
                    <a:srgbClr val="999999"/>
                  </a:outerShdw>
                </a:cont>
                <a:effect ref="fillLine"/>
              </a:effectDag>
              <a:latin typeface="Arial Narrow" pitchFamily="34" charset="0"/>
            </a:endParaRPr>
          </a:p>
        </p:txBody>
      </p:sp>
      <p:sp>
        <p:nvSpPr>
          <p:cNvPr id="3077" name="Text Box 5"/>
          <p:cNvSpPr txBox="1">
            <a:spLocks noChangeArrowheads="1"/>
          </p:cNvSpPr>
          <p:nvPr/>
        </p:nvSpPr>
        <p:spPr bwMode="auto">
          <a:xfrm>
            <a:off x="228600" y="0"/>
            <a:ext cx="8458200" cy="7650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3200" b="1">
                <a:latin typeface="Arial Narrow" pitchFamily="34" charset="0"/>
              </a:rPr>
              <a:t>        </a:t>
            </a:r>
            <a:r>
              <a:rPr lang="el-GR" sz="3200" b="1">
                <a:latin typeface="Arial Narrow" pitchFamily="34" charset="0"/>
              </a:rPr>
              <a:t>Αγάπη</a:t>
            </a:r>
            <a:r>
              <a:rPr lang="en-US" sz="3200" b="1">
                <a:latin typeface="Arial Narrow" pitchFamily="34" charset="0"/>
              </a:rPr>
              <a:t>…</a:t>
            </a:r>
            <a:r>
              <a:rPr lang="el-GR" sz="3200" b="1">
                <a:latin typeface="Arial Narrow" pitchFamily="34" charset="0"/>
              </a:rPr>
              <a:t>έρωτας</a:t>
            </a:r>
            <a:r>
              <a:rPr lang="en-US" sz="3200" b="1">
                <a:latin typeface="Arial Narrow" pitchFamily="34" charset="0"/>
              </a:rPr>
              <a:t>…</a:t>
            </a:r>
            <a:r>
              <a:rPr lang="el-GR" sz="3200" b="1">
                <a:latin typeface="Arial Narrow" pitchFamily="34" charset="0"/>
              </a:rPr>
              <a:t>σεξουαλική ζωή</a:t>
            </a:r>
            <a:r>
              <a:rPr lang="en-US" sz="3200" b="1">
                <a:latin typeface="Arial Narrow" pitchFamily="34" charset="0"/>
              </a:rPr>
              <a:t>…</a:t>
            </a:r>
            <a:r>
              <a:rPr lang="el-GR" sz="3200" b="1">
                <a:latin typeface="Arial Narrow" pitchFamily="34" charset="0"/>
              </a:rPr>
              <a:t/>
            </a:r>
            <a:br>
              <a:rPr lang="el-GR" sz="3200" b="1">
                <a:latin typeface="Arial Narrow" pitchFamily="34" charset="0"/>
              </a:rPr>
            </a:br>
            <a:r>
              <a:rPr lang="el-GR" sz="3200" b="1">
                <a:latin typeface="Arial Narrow" pitchFamily="34" charset="0"/>
              </a:rPr>
              <a:t/>
            </a:r>
            <a:br>
              <a:rPr lang="el-GR" sz="3200" b="1">
                <a:latin typeface="Arial Narrow" pitchFamily="34" charset="0"/>
              </a:rPr>
            </a:br>
            <a:endParaRPr lang="en-US" sz="3200" b="1">
              <a:latin typeface="Arial Narrow" pitchFamily="34" charset="0"/>
            </a:endParaRPr>
          </a:p>
          <a:p>
            <a:pPr eaLnBrk="1" hangingPunct="1">
              <a:spcBef>
                <a:spcPct val="50000"/>
              </a:spcBef>
            </a:pPr>
            <a:endParaRPr lang="en-US" sz="3200" b="1">
              <a:latin typeface="Arial Narrow" pitchFamily="34" charset="0"/>
            </a:endParaRPr>
          </a:p>
          <a:p>
            <a:pPr eaLnBrk="1" hangingPunct="1">
              <a:spcBef>
                <a:spcPct val="50000"/>
              </a:spcBef>
            </a:pPr>
            <a:endParaRPr lang="en-US" sz="3200" b="1">
              <a:latin typeface="Arial Narrow" pitchFamily="34" charset="0"/>
            </a:endParaRPr>
          </a:p>
          <a:p>
            <a:pPr eaLnBrk="1" hangingPunct="1">
              <a:spcBef>
                <a:spcPct val="50000"/>
              </a:spcBef>
            </a:pPr>
            <a:endParaRPr lang="en-US" sz="3200" b="1">
              <a:latin typeface="Arial Narrow" pitchFamily="34" charset="0"/>
            </a:endParaRPr>
          </a:p>
          <a:p>
            <a:pPr eaLnBrk="1" hangingPunct="1">
              <a:spcBef>
                <a:spcPct val="50000"/>
              </a:spcBef>
            </a:pPr>
            <a:r>
              <a:rPr lang="el-GR" sz="3200" b="1">
                <a:latin typeface="Arial Narrow" pitchFamily="34" charset="0"/>
              </a:rPr>
              <a:t>Ποια η σχέση που πρέπει να υπάρχει ανάμεσα σε αυτά;</a:t>
            </a:r>
            <a:br>
              <a:rPr lang="el-GR" sz="3200" b="1">
                <a:latin typeface="Arial Narrow" pitchFamily="34" charset="0"/>
              </a:rPr>
            </a:br>
            <a:r>
              <a:rPr lang="el-GR" sz="3200" b="1">
                <a:latin typeface="Arial Narrow" pitchFamily="34" charset="0"/>
              </a:rPr>
              <a:t/>
            </a:r>
            <a:br>
              <a:rPr lang="el-GR" sz="3200" b="1">
                <a:latin typeface="Arial Narrow" pitchFamily="34" charset="0"/>
              </a:rPr>
            </a:br>
            <a:r>
              <a:rPr lang="el-GR" sz="3200"/>
              <a:t>Για να απαντήσουμε στο παραπάνω ερώτημα, θα πρέπει να ξεκαθαρίσουμε καταρχήν τί είναι ο έρωτας και τί η αγάπη.</a:t>
            </a:r>
            <a:r>
              <a:rPr lang="el-GR" sz="3200" b="1"/>
              <a:t> </a:t>
            </a:r>
          </a:p>
          <a:p>
            <a:pPr eaLnBrk="1" hangingPunct="1">
              <a:spcBef>
                <a:spcPct val="50000"/>
              </a:spcBef>
            </a:pPr>
            <a:endParaRPr lang="el-GR" sz="3200" b="1">
              <a:latin typeface="Arial Narrow" pitchFamily="34" charset="0"/>
            </a:endParaRPr>
          </a:p>
        </p:txBody>
      </p:sp>
    </p:spTree>
    <p:extLst>
      <p:ext uri="{BB962C8B-B14F-4D97-AF65-F5344CB8AC3E}">
        <p14:creationId xmlns:p14="http://schemas.microsoft.com/office/powerpoint/2010/main" val="2155140252"/>
      </p:ext>
    </p:extLst>
  </p:cSld>
  <p:clrMapOvr>
    <a:masterClrMapping/>
  </p:clrMapOvr>
  <p:transition spd="med">
    <p:split orient="ver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WordArt 4"/>
          <p:cNvSpPr>
            <a:spLocks noChangeArrowheads="1" noChangeShapeType="1" noTextEdit="1"/>
          </p:cNvSpPr>
          <p:nvPr/>
        </p:nvSpPr>
        <p:spPr bwMode="auto">
          <a:xfrm>
            <a:off x="1116013" y="404813"/>
            <a:ext cx="6769100" cy="20161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l-GR"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Greek"/>
                <a:cs typeface="Times New Roman Greek"/>
              </a:rPr>
              <a:t>ΕΡΩΤΑΣ</a:t>
            </a:r>
          </a:p>
        </p:txBody>
      </p:sp>
      <p:pic>
        <p:nvPicPr>
          <p:cNvPr id="4099" name="Picture 5" descr="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WordArt 6"/>
          <p:cNvSpPr>
            <a:spLocks noChangeArrowheads="1" noChangeShapeType="1" noTextEdit="1"/>
          </p:cNvSpPr>
          <p:nvPr/>
        </p:nvSpPr>
        <p:spPr bwMode="auto">
          <a:xfrm>
            <a:off x="1403350" y="2565400"/>
            <a:ext cx="6985000" cy="18716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l-GR"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Greek"/>
                <a:cs typeface="Times New Roman Greek"/>
              </a:rPr>
              <a:t>ΕΡΩΤΑΣ</a:t>
            </a:r>
          </a:p>
        </p:txBody>
      </p:sp>
      <p:sp>
        <p:nvSpPr>
          <p:cNvPr id="4101" name="WordArt 7"/>
          <p:cNvSpPr>
            <a:spLocks noChangeArrowheads="1" noChangeShapeType="1" noTextEdit="1"/>
          </p:cNvSpPr>
          <p:nvPr/>
        </p:nvSpPr>
        <p:spPr bwMode="auto">
          <a:xfrm>
            <a:off x="1403350" y="2565400"/>
            <a:ext cx="6985000" cy="1871663"/>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l-GR" sz="3600" kern="10">
                <a:gradFill rotWithShape="1">
                  <a:gsLst>
                    <a:gs pos="0">
                      <a:srgbClr val="9999FF"/>
                    </a:gs>
                    <a:gs pos="100000">
                      <a:srgbClr val="009999"/>
                    </a:gs>
                  </a:gsLst>
                  <a:lin ang="5400000" scaled="1"/>
                </a:gradFill>
                <a:effectLst>
                  <a:outerShdw dist="53882" dir="2700000" algn="ctr" rotWithShape="0">
                    <a:srgbClr val="C0C0C0"/>
                  </a:outerShdw>
                </a:effectLst>
                <a:latin typeface="Times New Roman Greek"/>
                <a:cs typeface="Times New Roman Greek"/>
              </a:rPr>
              <a:t>ΕΡΩΤΑΣ</a:t>
            </a:r>
          </a:p>
        </p:txBody>
      </p:sp>
    </p:spTree>
    <p:extLst>
      <p:ext uri="{BB962C8B-B14F-4D97-AF65-F5344CB8AC3E}">
        <p14:creationId xmlns:p14="http://schemas.microsoft.com/office/powerpoint/2010/main" val="570351461"/>
      </p:ext>
    </p:extLst>
  </p:cSld>
  <p:clrMapOvr>
    <a:masterClrMapping/>
  </p:clrMapOvr>
  <p:transition>
    <p:pull/>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122" name="Picture 2" descr="%CF%80%CE%BF%CE%B9%CE%B7%CF%83%CE%B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539750" y="260350"/>
            <a:ext cx="8135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l-GR" sz="2800" b="1">
              <a:latin typeface="Arial Narrow" pitchFamily="34" charset="0"/>
            </a:endParaRPr>
          </a:p>
        </p:txBody>
      </p:sp>
      <p:sp>
        <p:nvSpPr>
          <p:cNvPr id="5124" name="Text Box 4"/>
          <p:cNvSpPr txBox="1">
            <a:spLocks noChangeArrowheads="1"/>
          </p:cNvSpPr>
          <p:nvPr/>
        </p:nvSpPr>
        <p:spPr bwMode="auto">
          <a:xfrm>
            <a:off x="468313" y="2420938"/>
            <a:ext cx="8496300" cy="2528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sz="3200" b="1">
                <a:latin typeface="Candara" pitchFamily="34" charset="0"/>
              </a:rPr>
              <a:t>Πολύτιμος βοηθός μας στην προσέγγιση του παραπάνω θέματος στάθηκε η ποίηση. Έτσι ο έρωτας, ως έννοια ,θα ειδωθεί με τρόπο απλό, μέσα από τα μάτια του Κωνσταντίνου Καρυωτάκη:</a:t>
            </a:r>
          </a:p>
        </p:txBody>
      </p:sp>
    </p:spTree>
    <p:extLst>
      <p:ext uri="{BB962C8B-B14F-4D97-AF65-F5344CB8AC3E}">
        <p14:creationId xmlns:p14="http://schemas.microsoft.com/office/powerpoint/2010/main" val="4049259019"/>
      </p:ext>
    </p:extLst>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6146" name="Picture 5" descr="im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ext Box 6"/>
          <p:cNvSpPr txBox="1">
            <a:spLocks noChangeArrowheads="1"/>
          </p:cNvSpPr>
          <p:nvPr/>
        </p:nvSpPr>
        <p:spPr bwMode="auto">
          <a:xfrm>
            <a:off x="250825" y="620713"/>
            <a:ext cx="4465638"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1600" b="1" i="1"/>
              <a:t>Κι ήμουν στο σκοτάδι. Κι ήμουν το σκοτάδι.</a:t>
            </a:r>
            <a:br>
              <a:rPr lang="el-GR" sz="1600" b="1" i="1"/>
            </a:br>
            <a:r>
              <a:rPr lang="el-GR" sz="1600" b="1" i="1"/>
              <a:t>Και με είδε μια αχτίδα.</a:t>
            </a:r>
          </a:p>
          <a:p>
            <a:pPr eaLnBrk="1" hangingPunct="1"/>
            <a:r>
              <a:rPr lang="el-GR" sz="1600" b="1" i="1"/>
              <a:t>Δροσούλα το ιλαρό το πρόσωπό της</a:t>
            </a:r>
            <a:br>
              <a:rPr lang="el-GR" sz="1600" b="1" i="1"/>
            </a:br>
            <a:r>
              <a:rPr lang="el-GR" sz="1600" b="1" i="1"/>
              <a:t>κι εγώ ήμουν το κατάξερο ασφοδίλι.</a:t>
            </a:r>
            <a:br>
              <a:rPr lang="el-GR" sz="1600" b="1" i="1"/>
            </a:br>
            <a:r>
              <a:rPr lang="el-GR" sz="1600" b="1" i="1"/>
              <a:t>Πώς μ’ έσεισε το ξύπνημα μιας νιότης,</a:t>
            </a:r>
            <a:br>
              <a:rPr lang="el-GR" sz="1600" b="1" i="1"/>
            </a:br>
            <a:r>
              <a:rPr lang="el-GR" sz="1600" b="1" i="1"/>
              <a:t>πώς εγελάσαν τα πικρά μου χείλη!</a:t>
            </a:r>
          </a:p>
          <a:p>
            <a:pPr eaLnBrk="1" hangingPunct="1"/>
            <a:r>
              <a:rPr lang="el-GR" sz="1600" b="1" i="1"/>
              <a:t>Σάμπως τα μάτια της να μου είπαν ότι</a:t>
            </a:r>
            <a:br>
              <a:rPr lang="el-GR" sz="1600" b="1" i="1"/>
            </a:br>
            <a:r>
              <a:rPr lang="el-GR" sz="1600" b="1" i="1"/>
              <a:t>δεν είμαι πλέον ο ναυαγός κι ο μόνος,</a:t>
            </a:r>
            <a:br>
              <a:rPr lang="el-GR" sz="1600" b="1" i="1"/>
            </a:br>
            <a:r>
              <a:rPr lang="el-GR" sz="1600" b="1" i="1"/>
              <a:t>κι ελύγισα σαν από τρυφερότη,</a:t>
            </a:r>
            <a:br>
              <a:rPr lang="el-GR" sz="1600" b="1" i="1"/>
            </a:br>
            <a:r>
              <a:rPr lang="el-GR" sz="1600" b="1" i="1"/>
              <a:t>εγώ που μ’ είχε πέτρα κάνει ο πόνος.</a:t>
            </a:r>
          </a:p>
          <a:p>
            <a:pPr eaLnBrk="1" hangingPunct="1">
              <a:spcBef>
                <a:spcPct val="50000"/>
              </a:spcBef>
            </a:pPr>
            <a:endParaRPr lang="el-GR" sz="1600"/>
          </a:p>
        </p:txBody>
      </p:sp>
    </p:spTree>
    <p:extLst>
      <p:ext uri="{BB962C8B-B14F-4D97-AF65-F5344CB8AC3E}">
        <p14:creationId xmlns:p14="http://schemas.microsoft.com/office/powerpoint/2010/main" val="1417929848"/>
      </p:ext>
    </p:extLst>
  </p:cSld>
  <p:clrMapOvr>
    <a:masterClrMapping/>
  </p:clrMapOvr>
  <p:transition>
    <p:randomBa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fragile~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11" descr="163A_Rose_for_Yo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57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WordArt 12"/>
          <p:cNvSpPr>
            <a:spLocks noChangeArrowheads="1" noChangeShapeType="1" noTextEdit="1"/>
          </p:cNvSpPr>
          <p:nvPr/>
        </p:nvSpPr>
        <p:spPr bwMode="auto">
          <a:xfrm>
            <a:off x="250825" y="5589588"/>
            <a:ext cx="4352925" cy="647700"/>
          </a:xfrm>
          <a:prstGeom prst="rect">
            <a:avLst/>
          </a:prstGeom>
        </p:spPr>
        <p:txBody>
          <a:bodyPr wrap="none" fromWordArt="1">
            <a:prstTxWarp prst="textDeflateBottom">
              <a:avLst>
                <a:gd name="adj" fmla="val 58306"/>
              </a:avLst>
            </a:prstTxWarp>
            <a:scene3d>
              <a:camera prst="legacyPerspectiveFront">
                <a:rot lat="19799998" lon="19439996" rev="0"/>
              </a:camera>
              <a:lightRig rig="legacyNormal2" dir="t"/>
            </a:scene3d>
            <a:sp3d extrusionH="354000" prstMaterial="legacyMatte">
              <a:extrusionClr>
                <a:srgbClr val="939676"/>
              </a:extrusionClr>
            </a:sp3d>
          </a:bodyPr>
          <a:lstStyle/>
          <a:p>
            <a:pPr algn="ctr"/>
            <a:r>
              <a:rPr lang="el-GR" sz="3600" kern="10">
                <a:ln w="9525">
                  <a:round/>
                  <a:headEnd/>
                  <a:tailEnd/>
                </a:ln>
                <a:gradFill rotWithShape="1">
                  <a:gsLst>
                    <a:gs pos="0">
                      <a:srgbClr val="707070"/>
                    </a:gs>
                    <a:gs pos="50000">
                      <a:srgbClr val="FFFFFF"/>
                    </a:gs>
                    <a:gs pos="100000">
                      <a:srgbClr val="707070"/>
                    </a:gs>
                  </a:gsLst>
                  <a:lin ang="2700000" scaled="1"/>
                </a:gradFill>
                <a:latin typeface="Impact"/>
              </a:rPr>
              <a:t>Όταν σβήνει ο έρωτας...</a:t>
            </a:r>
          </a:p>
        </p:txBody>
      </p:sp>
      <p:sp>
        <p:nvSpPr>
          <p:cNvPr id="7173" name="WordArt 13"/>
          <p:cNvSpPr>
            <a:spLocks noChangeArrowheads="1" noChangeShapeType="1" noTextEdit="1"/>
          </p:cNvSpPr>
          <p:nvPr/>
        </p:nvSpPr>
        <p:spPr bwMode="auto">
          <a:xfrm>
            <a:off x="5148263" y="5589588"/>
            <a:ext cx="3600450" cy="992187"/>
          </a:xfrm>
          <a:prstGeom prst="rect">
            <a:avLst/>
          </a:prstGeom>
        </p:spPr>
        <p:txBody>
          <a:bodyPr wrap="none" fromWordArt="1">
            <a:prstTxWarp prst="textCascadeUp">
              <a:avLst>
                <a:gd name="adj" fmla="val 44444"/>
              </a:avLst>
            </a:prstTxWarp>
            <a:scene3d>
              <a:camera prst="legacyPerspectiveTopLeft">
                <a:rot lat="0" lon="20519997" rev="0"/>
              </a:camera>
              <a:lightRig rig="legacyHarsh3" dir="r"/>
            </a:scene3d>
            <a:sp3d extrusionH="430200" prstMaterial="legacyMatte">
              <a:extrusionClr>
                <a:srgbClr val="006600"/>
              </a:extrusionClr>
            </a:sp3d>
          </a:bodyPr>
          <a:lstStyle/>
          <a:p>
            <a:pPr algn="ctr"/>
            <a:r>
              <a:rPr lang="el-GR" sz="3600" kern="10">
                <a:ln w="9525">
                  <a:round/>
                  <a:headEnd/>
                  <a:tailEnd/>
                </a:ln>
                <a:solidFill>
                  <a:srgbClr val="99FF33"/>
                </a:solidFill>
                <a:latin typeface="Arial Black"/>
              </a:rPr>
              <a:t>...ανθίζει...</a:t>
            </a:r>
          </a:p>
        </p:txBody>
      </p:sp>
    </p:spTree>
    <p:extLst>
      <p:ext uri="{BB962C8B-B14F-4D97-AF65-F5344CB8AC3E}">
        <p14:creationId xmlns:p14="http://schemas.microsoft.com/office/powerpoint/2010/main" val="3113677010"/>
      </p:ext>
    </p:extLst>
  </p:cSld>
  <p:clrMapOvr>
    <a:masterClrMapping/>
  </p:clrMapOvr>
  <p:transition>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333542-306895-Love_by_jpdean"/>
          <p:cNvPicPr>
            <a:picLocks noChangeAspect="1" noChangeArrowheads="1"/>
          </p:cNvPicPr>
          <p:nvPr/>
        </p:nvPicPr>
        <p:blipFill>
          <a:blip r:embed="rId3">
            <a:lum bright="20000"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WordArt 8"/>
          <p:cNvSpPr>
            <a:spLocks noChangeArrowheads="1" noChangeShapeType="1" noTextEdit="1"/>
          </p:cNvSpPr>
          <p:nvPr/>
        </p:nvSpPr>
        <p:spPr bwMode="auto">
          <a:xfrm>
            <a:off x="611188" y="5300663"/>
            <a:ext cx="7921625" cy="136842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Wave1">
              <a:avLst>
                <a:gd name="adj1" fmla="val 13005"/>
                <a:gd name="adj2" fmla="val 0"/>
              </a:avLst>
            </a:prstTxWarp>
          </a:bodyPr>
          <a:lstStyle/>
          <a:p>
            <a:pPr algn="ctr"/>
            <a:r>
              <a:rPr lang="el-GR" sz="3600" kern="1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a:cs typeface="Times New Roman"/>
              </a:rPr>
              <a:t>...Η ΑΓΑΠΗ</a:t>
            </a:r>
          </a:p>
        </p:txBody>
      </p:sp>
    </p:spTree>
    <p:extLst>
      <p:ext uri="{BB962C8B-B14F-4D97-AF65-F5344CB8AC3E}">
        <p14:creationId xmlns:p14="http://schemas.microsoft.com/office/powerpoint/2010/main" val="1000457272"/>
      </p:ext>
    </p:extLst>
  </p:cSld>
  <p:clrMapOvr>
    <a:masterClrMapping/>
  </p:clrMapOvr>
  <p:transition>
    <p:wipe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5" descr="http://www.eros-erotas.gr/wp-content/uploads/2011/05/love_by_princessambrosia-550x4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00" y="0"/>
            <a:ext cx="91567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p:cNvSpPr>
            <a:spLocks noChangeArrowheads="1"/>
          </p:cNvSpPr>
          <p:nvPr/>
        </p:nvSpPr>
        <p:spPr bwMode="auto">
          <a:xfrm>
            <a:off x="-139700" y="0"/>
            <a:ext cx="3703638" cy="6740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spcBef>
                <a:spcPct val="50000"/>
              </a:spcBef>
            </a:pPr>
            <a:r>
              <a:rPr lang="en-US" sz="2400" b="1" dirty="0">
                <a:solidFill>
                  <a:schemeClr val="bg1"/>
                </a:solidFill>
                <a:latin typeface="Segoe Script" pitchFamily="34" charset="0"/>
              </a:rPr>
              <a:t>Η </a:t>
            </a:r>
            <a:r>
              <a:rPr lang="en-US" sz="2400" b="1" dirty="0" err="1">
                <a:solidFill>
                  <a:schemeClr val="bg1"/>
                </a:solidFill>
                <a:latin typeface="Segoe Script" pitchFamily="34" charset="0"/>
              </a:rPr>
              <a:t>ΠΡΩΤΗ</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ΦΟΡΑ</a:t>
            </a:r>
            <a:endParaRPr lang="en-US" sz="2400" b="1" dirty="0">
              <a:solidFill>
                <a:schemeClr val="bg1"/>
              </a:solidFill>
              <a:latin typeface="Segoe Script" pitchFamily="34" charset="0"/>
            </a:endParaRPr>
          </a:p>
          <a:p>
            <a:pPr algn="ctr">
              <a:spcBef>
                <a:spcPct val="50000"/>
              </a:spcBef>
            </a:pPr>
            <a:r>
              <a:rPr lang="en-US" sz="2400" b="1" dirty="0" err="1">
                <a:solidFill>
                  <a:schemeClr val="bg1"/>
                </a:solidFill>
                <a:latin typeface="Segoe Script" pitchFamily="34" charset="0"/>
              </a:rPr>
              <a:t>Το</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σεξ</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την</a:t>
            </a:r>
            <a:r>
              <a:rPr lang="en-US" sz="2400" b="1" dirty="0">
                <a:solidFill>
                  <a:schemeClr val="bg1"/>
                </a:solidFill>
                <a:latin typeface="Segoe Script" pitchFamily="34" charset="0"/>
              </a:rPr>
              <a:t> π</a:t>
            </a:r>
            <a:r>
              <a:rPr lang="en-US" sz="2400" b="1" dirty="0" err="1">
                <a:solidFill>
                  <a:schemeClr val="bg1"/>
                </a:solidFill>
                <a:latin typeface="Segoe Script" pitchFamily="34" charset="0"/>
              </a:rPr>
              <a:t>ρώτη</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φορά</a:t>
            </a:r>
            <a:r>
              <a:rPr lang="en-US" sz="2400" b="1" dirty="0">
                <a:solidFill>
                  <a:schemeClr val="bg1"/>
                </a:solidFill>
                <a:latin typeface="Segoe Script" pitchFamily="34" charset="0"/>
              </a:rPr>
              <a:t> μπ</a:t>
            </a:r>
            <a:r>
              <a:rPr lang="en-US" sz="2400" b="1" dirty="0" err="1">
                <a:solidFill>
                  <a:schemeClr val="bg1"/>
                </a:solidFill>
                <a:latin typeface="Segoe Script" pitchFamily="34" charset="0"/>
              </a:rPr>
              <a:t>ορεί</a:t>
            </a:r>
            <a:r>
              <a:rPr lang="en-US" sz="2400" b="1" dirty="0">
                <a:solidFill>
                  <a:schemeClr val="bg1"/>
                </a:solidFill>
                <a:latin typeface="Segoe Script" pitchFamily="34" charset="0"/>
              </a:rPr>
              <a:t> να </a:t>
            </a:r>
            <a:r>
              <a:rPr lang="en-US" sz="2400" b="1" dirty="0" err="1">
                <a:solidFill>
                  <a:schemeClr val="bg1"/>
                </a:solidFill>
                <a:latin typeface="Segoe Script" pitchFamily="34" charset="0"/>
              </a:rPr>
              <a:t>μην</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είν</a:t>
            </a:r>
            <a:r>
              <a:rPr lang="en-US" sz="2400" b="1" dirty="0">
                <a:solidFill>
                  <a:schemeClr val="bg1"/>
                </a:solidFill>
                <a:latin typeface="Segoe Script" pitchFamily="34" charset="0"/>
              </a:rPr>
              <a:t>αι η πιο ευχάριστη και ρομαντική εμπειρία κυρίως για τις κοπέλες. </a:t>
            </a:r>
            <a:r>
              <a:rPr lang="en-US" sz="2400" b="1" dirty="0" err="1">
                <a:solidFill>
                  <a:schemeClr val="bg1"/>
                </a:solidFill>
                <a:latin typeface="Segoe Script" pitchFamily="34" charset="0"/>
              </a:rPr>
              <a:t>Συνοδεύετ</a:t>
            </a:r>
            <a:r>
              <a:rPr lang="en-US" sz="2400" b="1" dirty="0">
                <a:solidFill>
                  <a:schemeClr val="bg1"/>
                </a:solidFill>
                <a:latin typeface="Segoe Script" pitchFamily="34" charset="0"/>
              </a:rPr>
              <a:t>αι συνήθως από αρκετό άγχος ακόμα κι αν υπάρχει αγάπη κι εμπιστοσύνη μεταξύ των συντρόφων. </a:t>
            </a:r>
            <a:r>
              <a:rPr lang="en-US" sz="2400" b="1" dirty="0" err="1">
                <a:solidFill>
                  <a:schemeClr val="bg1"/>
                </a:solidFill>
                <a:latin typeface="Segoe Script" pitchFamily="34" charset="0"/>
              </a:rPr>
              <a:t>Μην</a:t>
            </a:r>
            <a:r>
              <a:rPr lang="en-US" sz="2400" b="1" dirty="0">
                <a:solidFill>
                  <a:schemeClr val="bg1"/>
                </a:solidFill>
                <a:latin typeface="Segoe Script" pitchFamily="34" charset="0"/>
              </a:rPr>
              <a:t> α</a:t>
            </a:r>
            <a:r>
              <a:rPr lang="en-US" sz="2400" b="1" dirty="0" err="1">
                <a:solidFill>
                  <a:schemeClr val="bg1"/>
                </a:solidFill>
                <a:latin typeface="Segoe Script" pitchFamily="34" charset="0"/>
              </a:rPr>
              <a:t>γχώνεστε</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Δεν</a:t>
            </a:r>
            <a:r>
              <a:rPr lang="en-US" sz="2400" b="1" dirty="0">
                <a:solidFill>
                  <a:schemeClr val="bg1"/>
                </a:solidFill>
                <a:latin typeface="Segoe Script" pitchFamily="34" charset="0"/>
              </a:rPr>
              <a:t> </a:t>
            </a:r>
            <a:r>
              <a:rPr lang="en-US" sz="2400" b="1" dirty="0" err="1">
                <a:solidFill>
                  <a:schemeClr val="bg1"/>
                </a:solidFill>
                <a:latin typeface="Segoe Script" pitchFamily="34" charset="0"/>
              </a:rPr>
              <a:t>σημ</a:t>
            </a:r>
            <a:r>
              <a:rPr lang="en-US" sz="2400" b="1" dirty="0">
                <a:solidFill>
                  <a:schemeClr val="bg1"/>
                </a:solidFill>
                <a:latin typeface="Segoe Script" pitchFamily="34" charset="0"/>
              </a:rPr>
              <a:t>αίνει ότι αυτό είναι κάτι κακό! </a:t>
            </a:r>
          </a:p>
          <a:p>
            <a:pPr>
              <a:spcBef>
                <a:spcPct val="50000"/>
              </a:spcBef>
            </a:pPr>
            <a:r>
              <a:rPr lang="el-GR" sz="2400" b="1" dirty="0">
                <a:solidFill>
                  <a:srgbClr val="000000"/>
                </a:solidFill>
                <a:latin typeface="Arial" charset="0"/>
              </a:rPr>
              <a:t>  </a:t>
            </a:r>
          </a:p>
        </p:txBody>
      </p:sp>
    </p:spTree>
    <p:extLst>
      <p:ext uri="{BB962C8B-B14F-4D97-AF65-F5344CB8AC3E}">
        <p14:creationId xmlns:p14="http://schemas.microsoft.com/office/powerpoint/2010/main" val="329135551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descr="καρδι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93236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8" descr="πάπυρ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3800" y="549275"/>
            <a:ext cx="38481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9"/>
          <p:cNvSpPr txBox="1">
            <a:spLocks noChangeArrowheads="1"/>
          </p:cNvSpPr>
          <p:nvPr/>
        </p:nvSpPr>
        <p:spPr bwMode="auto">
          <a:xfrm>
            <a:off x="5435600" y="2205038"/>
            <a:ext cx="2952750"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b="1" i="1" u="sng"/>
              <a:t>Ρεββέκα 8 ετών:</a:t>
            </a:r>
          </a:p>
          <a:p>
            <a:pPr eaLnBrk="1" hangingPunct="1"/>
            <a:r>
              <a:rPr lang="el-GR"/>
              <a:t> Όταν κάποιος σε αγαπά ο τρόπος που προφέρει το    όνομά σου είναι διαφορετικός. Ξέρεις ότι το όνομά σου είναι ασφαλές στο στόμα του.</a:t>
            </a:r>
          </a:p>
          <a:p>
            <a:pPr eaLnBrk="1" hangingPunct="1">
              <a:spcBef>
                <a:spcPct val="50000"/>
              </a:spcBef>
            </a:pPr>
            <a:endParaRPr lang="el-GR"/>
          </a:p>
        </p:txBody>
      </p:sp>
    </p:spTree>
    <p:extLst>
      <p:ext uri="{BB962C8B-B14F-4D97-AF65-F5344CB8AC3E}">
        <p14:creationId xmlns:p14="http://schemas.microsoft.com/office/powerpoint/2010/main" val="3967403431"/>
      </p:ext>
    </p:extLst>
  </p:cSld>
  <p:clrMapOvr>
    <a:masterClrMapping/>
  </p:clrMapOvr>
  <p:transition>
    <p:circl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μπάλ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4663" y="0"/>
            <a:ext cx="485933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5" descr="πάπυρ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549275"/>
            <a:ext cx="38481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6"/>
          <p:cNvSpPr txBox="1">
            <a:spLocks noChangeArrowheads="1"/>
          </p:cNvSpPr>
          <p:nvPr/>
        </p:nvSpPr>
        <p:spPr bwMode="auto">
          <a:xfrm>
            <a:off x="755650" y="2133600"/>
            <a:ext cx="2663825"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b="1" i="1"/>
              <a:t> </a:t>
            </a:r>
            <a:r>
              <a:rPr lang="el-GR" b="1" i="1" u="sng"/>
              <a:t>Κάρολος 5 ετών:</a:t>
            </a:r>
          </a:p>
          <a:p>
            <a:pPr eaLnBrk="1" hangingPunct="1"/>
            <a:r>
              <a:rPr lang="el-GR"/>
              <a:t> Αγάπη είναι όταν βγαίνεις για φαγητό και δίνεις στον άλλο τις μισές τηγανιτές σου πατάτες χωρίς να του ζητήσεις να σου δώσει κι αυτός από τις δικές του.</a:t>
            </a:r>
          </a:p>
          <a:p>
            <a:pPr eaLnBrk="1" hangingPunct="1">
              <a:spcBef>
                <a:spcPct val="50000"/>
              </a:spcBef>
            </a:pPr>
            <a:endParaRPr lang="el-GR"/>
          </a:p>
        </p:txBody>
      </p:sp>
    </p:spTree>
    <p:extLst>
      <p:ext uri="{BB962C8B-B14F-4D97-AF65-F5344CB8AC3E}">
        <p14:creationId xmlns:p14="http://schemas.microsoft.com/office/powerpoint/2010/main" val="3661665613"/>
      </p:ext>
    </p:extLst>
  </p:cSld>
  <p:clrMapOvr>
    <a:masterClrMapping/>
  </p:clrMapOvr>
  <p:transition>
    <p:circl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παππουτσάκια παιδικά"/>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0825" y="188913"/>
            <a:ext cx="4681538" cy="633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5" descr="πάπυρ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76250"/>
            <a:ext cx="38481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Text Box 6"/>
          <p:cNvSpPr txBox="1">
            <a:spLocks noChangeArrowheads="1"/>
          </p:cNvSpPr>
          <p:nvPr/>
        </p:nvSpPr>
        <p:spPr bwMode="auto">
          <a:xfrm>
            <a:off x="5724525" y="2492375"/>
            <a:ext cx="2663825" cy="160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b="1" i="1" u="sng">
                <a:effectLst>
                  <a:outerShdw blurRad="38100" dist="38100" dir="2700000" algn="tl">
                    <a:srgbClr val="C0C0C0"/>
                  </a:outerShdw>
                </a:effectLst>
              </a:rPr>
              <a:t>Χριστίνα 6 ετών:</a:t>
            </a:r>
          </a:p>
          <a:p>
            <a:pPr>
              <a:defRPr/>
            </a:pPr>
            <a:r>
              <a:rPr lang="el-GR">
                <a:effectLst>
                  <a:outerShdw blurRad="38100" dist="38100" dir="2700000" algn="tl">
                    <a:srgbClr val="C0C0C0"/>
                  </a:outerShdw>
                </a:effectLst>
              </a:rPr>
              <a:t>Αγάπη είναι αυτό που σε κάνει να χαμογελάς όταν είσαι κουρασμένη.</a:t>
            </a:r>
          </a:p>
          <a:p>
            <a:pPr>
              <a:spcBef>
                <a:spcPct val="50000"/>
              </a:spcBef>
              <a:defRPr/>
            </a:pPr>
            <a:endParaRPr lang="el-GR"/>
          </a:p>
        </p:txBody>
      </p:sp>
    </p:spTree>
    <p:extLst>
      <p:ext uri="{BB962C8B-B14F-4D97-AF65-F5344CB8AC3E}">
        <p14:creationId xmlns:p14="http://schemas.microsoft.com/office/powerpoint/2010/main" val="4137103277"/>
      </p:ext>
    </p:extLst>
  </p:cSld>
  <p:clrMapOvr>
    <a:masterClrMapping/>
  </p:clrMapOvr>
  <p:transition>
    <p:circl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4" descr="στέμμα"/>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651500" cy="645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5" descr="πάπυρ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76825" y="476250"/>
            <a:ext cx="3848100" cy="580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2" name="Text Box 6"/>
          <p:cNvSpPr txBox="1">
            <a:spLocks noChangeArrowheads="1"/>
          </p:cNvSpPr>
          <p:nvPr/>
        </p:nvSpPr>
        <p:spPr bwMode="auto">
          <a:xfrm>
            <a:off x="5724525" y="2276475"/>
            <a:ext cx="2663825" cy="2427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b="1" i="1" u="sng">
                <a:effectLst>
                  <a:outerShdw blurRad="38100" dist="38100" dir="2700000" algn="tl">
                    <a:srgbClr val="C0C0C0"/>
                  </a:outerShdw>
                </a:effectLst>
              </a:rPr>
              <a:t>Τζένη 8 ετών:</a:t>
            </a:r>
          </a:p>
          <a:p>
            <a:pPr>
              <a:defRPr/>
            </a:pPr>
            <a:r>
              <a:rPr lang="el-GR"/>
              <a:t>Η αγάπη είναι όταν λες σ’ ένα αγόρι ότι σου αρέσει το πουκάμισό του κι αυτός το φοράει μετά κάθε μέρα.</a:t>
            </a:r>
          </a:p>
          <a:p>
            <a:pPr>
              <a:defRPr/>
            </a:pPr>
            <a:endParaRPr lang="el-GR">
              <a:effectLst>
                <a:outerShdw blurRad="38100" dist="38100" dir="2700000" algn="tl">
                  <a:srgbClr val="C0C0C0"/>
                </a:outerShdw>
              </a:effectLst>
            </a:endParaRPr>
          </a:p>
          <a:p>
            <a:pPr>
              <a:spcBef>
                <a:spcPct val="50000"/>
              </a:spcBef>
              <a:defRPr/>
            </a:pPr>
            <a:endParaRPr lang="el-GR"/>
          </a:p>
        </p:txBody>
      </p:sp>
    </p:spTree>
    <p:extLst>
      <p:ext uri="{BB962C8B-B14F-4D97-AF65-F5344CB8AC3E}">
        <p14:creationId xmlns:p14="http://schemas.microsoft.com/office/powerpoint/2010/main" val="1410433909"/>
      </p:ext>
    </p:extLst>
  </p:cSld>
  <p:clrMapOvr>
    <a:masterClrMapping/>
  </p:clrMapOvr>
  <p:transition>
    <p:circl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4" descr="Αρκουδάκι"/>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838" y="0"/>
            <a:ext cx="536416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5" descr="πάπυρο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620713"/>
            <a:ext cx="384810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Text Box 6"/>
          <p:cNvSpPr txBox="1">
            <a:spLocks noChangeArrowheads="1"/>
          </p:cNvSpPr>
          <p:nvPr/>
        </p:nvSpPr>
        <p:spPr bwMode="auto">
          <a:xfrm>
            <a:off x="971550" y="2420938"/>
            <a:ext cx="2663825" cy="2427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l-GR" b="1" i="1" u="sng">
                <a:effectLst>
                  <a:outerShdw blurRad="38100" dist="38100" dir="2700000" algn="tl">
                    <a:srgbClr val="C0C0C0"/>
                  </a:outerShdw>
                </a:effectLst>
              </a:rPr>
              <a:t>Μάρκος 6 ετών:</a:t>
            </a:r>
          </a:p>
          <a:p>
            <a:pPr>
              <a:defRPr/>
            </a:pPr>
            <a:r>
              <a:rPr lang="el-GR"/>
              <a:t>Δεν πρέπει να λες σ’ αγαπώ αν δεν το εννοείς. Αλλά αν το εννοείς πρέπει να το λες συνέχεια γιατί οι άνθρωποι ξεχνάνε.</a:t>
            </a:r>
          </a:p>
          <a:p>
            <a:pPr>
              <a:spcBef>
                <a:spcPct val="50000"/>
              </a:spcBef>
              <a:defRPr/>
            </a:pPr>
            <a:endParaRPr lang="el-GR"/>
          </a:p>
        </p:txBody>
      </p:sp>
    </p:spTree>
    <p:extLst>
      <p:ext uri="{BB962C8B-B14F-4D97-AF65-F5344CB8AC3E}">
        <p14:creationId xmlns:p14="http://schemas.microsoft.com/office/powerpoint/2010/main" val="3744706272"/>
      </p:ext>
    </p:extLst>
  </p:cSld>
  <p:clrMapOvr>
    <a:masterClrMapping/>
  </p:clrMapOvr>
  <p:transition>
    <p:circl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descr="Μέσα απ' τα μάτια ενός παιδιού"/>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Text Box 5"/>
          <p:cNvSpPr txBox="1">
            <a:spLocks noChangeArrowheads="1"/>
          </p:cNvSpPr>
          <p:nvPr/>
        </p:nvSpPr>
        <p:spPr bwMode="auto">
          <a:xfrm>
            <a:off x="323850" y="3429000"/>
            <a:ext cx="8351838" cy="2528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sz="3200"/>
              <a:t>Έτσι βλέπουν τα παιδιά την αγάπη. Και ίσως εντέλει οι απόψεις τους, τόσο αυθόρμητες</a:t>
            </a:r>
            <a:r>
              <a:rPr lang="en-US" sz="3200"/>
              <a:t> </a:t>
            </a:r>
            <a:r>
              <a:rPr lang="el-GR" sz="3200"/>
              <a:t>και ειλικρινείς, να προσεγγίζουν τον ορισμό του συναισθήματος αυτού, επιτυχέστερα από οποιοδήποτε υπερσύγχρονο λεξικό!</a:t>
            </a:r>
          </a:p>
        </p:txBody>
      </p:sp>
    </p:spTree>
    <p:extLst>
      <p:ext uri="{BB962C8B-B14F-4D97-AF65-F5344CB8AC3E}">
        <p14:creationId xmlns:p14="http://schemas.microsoft.com/office/powerpoint/2010/main" val="3412709451"/>
      </p:ext>
    </p:extLst>
  </p:cSld>
  <p:clrMapOvr>
    <a:masterClrMapping/>
  </p:clrMapOvr>
  <p:transition>
    <p:zoom dir="in"/>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Έρωτας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Text Box 3"/>
          <p:cNvSpPr txBox="1">
            <a:spLocks noChangeArrowheads="1"/>
          </p:cNvSpPr>
          <p:nvPr/>
        </p:nvSpPr>
        <p:spPr bwMode="auto">
          <a:xfrm>
            <a:off x="395288" y="188913"/>
            <a:ext cx="6840537"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l-GR" sz="2800" b="1">
              <a:latin typeface="Arial Narrow" pitchFamily="34" charset="0"/>
            </a:endParaRPr>
          </a:p>
        </p:txBody>
      </p:sp>
      <p:sp>
        <p:nvSpPr>
          <p:cNvPr id="15364" name="Text Box 8"/>
          <p:cNvSpPr txBox="1">
            <a:spLocks noChangeArrowheads="1"/>
          </p:cNvSpPr>
          <p:nvPr/>
        </p:nvSpPr>
        <p:spPr bwMode="auto">
          <a:xfrm>
            <a:off x="0" y="0"/>
            <a:ext cx="9144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l-GR" b="1"/>
              <a:t>        </a:t>
            </a:r>
            <a:r>
              <a:rPr lang="en-US" b="1"/>
              <a:t>  </a:t>
            </a:r>
            <a:r>
              <a:rPr lang="el-GR" b="1">
                <a:solidFill>
                  <a:schemeClr val="bg1"/>
                </a:solidFill>
              </a:rPr>
              <a:t>Τελικά, πώς συνδέεται η σεξουαλική ζωή με τον έρωτα και την αγάπη;</a:t>
            </a:r>
          </a:p>
        </p:txBody>
      </p:sp>
    </p:spTree>
    <p:extLst>
      <p:ext uri="{BB962C8B-B14F-4D97-AF65-F5344CB8AC3E}">
        <p14:creationId xmlns:p14="http://schemas.microsoft.com/office/powerpoint/2010/main" val="141123044"/>
      </p:ext>
    </p:extLst>
  </p:cSld>
  <p:clrMapOvr>
    <a:masterClrMapping/>
  </p:clrMapOvr>
  <p:transition spd="slow">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611188" y="404813"/>
            <a:ext cx="792162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endParaRPr lang="el-GR"/>
          </a:p>
        </p:txBody>
      </p:sp>
      <p:sp>
        <p:nvSpPr>
          <p:cNvPr id="16387" name="Text Box 6"/>
          <p:cNvSpPr txBox="1">
            <a:spLocks noChangeArrowheads="1"/>
          </p:cNvSpPr>
          <p:nvPr/>
        </p:nvSpPr>
        <p:spPr bwMode="auto">
          <a:xfrm>
            <a:off x="250825" y="188913"/>
            <a:ext cx="8569325" cy="328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l-GR" sz="1400" dirty="0"/>
              <a:t>Όταν είμαστε συγκεντρωμένοι στο σεξουαλικό επίπεδο, έχουμε την τάση να βλέπουμε τους ανθρώπους γύρω μας σαν σώματα. Τους αντιμετωπίζουμε σαν πηγή ευχαρίστησης ή, όταν είναι ανταγωνιστικοί, σαν απειλή της ευχαρίστησής μας. Δε μπορούμε λοιπόν να δούμε τον άλλον σαν ψυχή, μερικές φορές μάλιστα ούτε καν σαν προσωπικότητα. Πόσοι νέοι άνθρωποι δε βιάστηκαν να παντρευτούν, παρασυρόμενοι από τις σεξουαλικές τους επιθυμίες και στο τέλος ανακάλυψαν ότι έχουν τελείως διαφορετικές προσωπικότητες, στόχους και ενδιαφέροντα στη ζωή; Και πόσοι από μας δεν ένιωσαν την πανίσχυρη δύναμη του έρωτα να υποχωρεί σταδιακά με τον καιρό και με την ανάληψη ευθυνών, τον ερχομό των παιδιών και τον αγώνα για τη ζωή; Τότε είναι που ορισμένοι ξεκινούν εξωσυζυγικές σχέσεις για να μη χάσουν αυτό το συναίσθημα της συγκίνησης, της χαράς και της ευχαρίστησης. Όμως στη φύση του έρωτα είναι να περνά. Μοιάζει με το μεγάλο κύμα που όλο και αυξάνεται σε όγκο δημιουργώντας στην κορυφή του αρκετό αφρό και στο τέλος σιγά- σιγά ξεθυμαίνει και χάνεται στη θάλασσα. Ήταν ωραία, αλλά τελείωσε. H αγάπη μοιάζει με θάλασσα βαθιά, σταθερή, αναλλοίωτη πηγή ενότητας. Με πόσα κύματα θα πρέπει να οδηγηθούμε προς την απογοήτευση, τη σύγχυση και μερικές φορές την κατάθλιψη μέχρι να ξυπνήσουμε και να αρχίσουμε να προτιμάμε την ίδια τη θάλασσα; H θάλασσα είναι η αγάπη, το κύμα είναι ο έρωτας και η ερωτική επαφή είναι ο αφρός στην κορυφή. </a:t>
            </a:r>
            <a:r>
              <a:rPr lang="el-GR" sz="1400" i="1" dirty="0">
                <a:solidFill>
                  <a:schemeClr val="accent2"/>
                </a:solidFill>
              </a:rPr>
              <a:t>O αφρός ζει ελάχιστα, το κύμα λίγο περισσότερο, η θάλασσα για πάντα!</a:t>
            </a:r>
          </a:p>
        </p:txBody>
      </p:sp>
      <p:pic>
        <p:nvPicPr>
          <p:cNvPr id="16388" name="Picture 8" descr="2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3573463"/>
            <a:ext cx="8569325"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4416012"/>
      </p:ext>
    </p:extLst>
  </p:cSld>
  <p:clrMapOvr>
    <a:masterClrMapping/>
  </p:clrMapOvr>
  <p:transition>
    <p:cover di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4763"/>
            <a:ext cx="91995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187624" y="188640"/>
            <a:ext cx="6480720" cy="6278642"/>
          </a:xfrm>
          <a:prstGeom prst="rect">
            <a:avLst/>
          </a:prstGeom>
          <a:noFill/>
        </p:spPr>
        <p:txBody>
          <a:bodyPr wrap="square" rtlCol="0">
            <a:spAutoFit/>
          </a:bodyPr>
          <a:lstStyle/>
          <a:p>
            <a:pPr algn="ctr"/>
            <a:r>
              <a:rPr lang="el-GR" sz="3200" b="1" dirty="0" smtClean="0">
                <a:solidFill>
                  <a:srgbClr val="C76361"/>
                </a:solidFill>
                <a:latin typeface="Segoe Script" pitchFamily="34" charset="0"/>
              </a:rPr>
              <a:t>Συνεργάστηκαν οι μαθητές</a:t>
            </a:r>
          </a:p>
          <a:p>
            <a:pPr algn="ctr"/>
            <a:endParaRPr lang="el-GR" sz="1000" b="1" dirty="0">
              <a:solidFill>
                <a:srgbClr val="C76361"/>
              </a:solidFill>
              <a:latin typeface="Segoe Script" pitchFamily="34" charset="0"/>
            </a:endParaRPr>
          </a:p>
          <a:p>
            <a:pPr algn="ctr"/>
            <a:r>
              <a:rPr lang="el-GR" sz="2400" b="1" dirty="0" err="1" smtClean="0">
                <a:solidFill>
                  <a:srgbClr val="C76361"/>
                </a:solidFill>
                <a:latin typeface="Segoe Script" pitchFamily="34" charset="0"/>
              </a:rPr>
              <a:t>Βλάχου</a:t>
            </a:r>
            <a:r>
              <a:rPr lang="el-GR" sz="2400" b="1" dirty="0" smtClean="0">
                <a:solidFill>
                  <a:srgbClr val="C76361"/>
                </a:solidFill>
                <a:latin typeface="Segoe Script" pitchFamily="34" charset="0"/>
              </a:rPr>
              <a:t> Ευαγγελία</a:t>
            </a:r>
          </a:p>
          <a:p>
            <a:pPr algn="ctr"/>
            <a:r>
              <a:rPr lang="el-GR" sz="2400" b="1" dirty="0" smtClean="0">
                <a:solidFill>
                  <a:srgbClr val="C76361"/>
                </a:solidFill>
                <a:latin typeface="Segoe Script" pitchFamily="34" charset="0"/>
              </a:rPr>
              <a:t>Γκίκα Αλεξάνδρα</a:t>
            </a:r>
          </a:p>
          <a:p>
            <a:pPr algn="ctr"/>
            <a:r>
              <a:rPr lang="el-GR" sz="2400" b="1" dirty="0" smtClean="0">
                <a:solidFill>
                  <a:srgbClr val="C76361"/>
                </a:solidFill>
                <a:latin typeface="Segoe Script" pitchFamily="34" charset="0"/>
              </a:rPr>
              <a:t>Γκούμας Γεώργιος</a:t>
            </a:r>
          </a:p>
          <a:p>
            <a:pPr algn="ctr"/>
            <a:r>
              <a:rPr lang="el-GR" sz="2400" b="1" dirty="0" err="1" smtClean="0">
                <a:solidFill>
                  <a:srgbClr val="C76361"/>
                </a:solidFill>
                <a:latin typeface="Segoe Script" pitchFamily="34" charset="0"/>
              </a:rPr>
              <a:t>Ζαμπούκος</a:t>
            </a:r>
            <a:r>
              <a:rPr lang="el-GR" sz="2400" b="1" dirty="0" smtClean="0">
                <a:solidFill>
                  <a:srgbClr val="C76361"/>
                </a:solidFill>
                <a:latin typeface="Segoe Script" pitchFamily="34" charset="0"/>
              </a:rPr>
              <a:t> Χαράλαμπος</a:t>
            </a:r>
          </a:p>
          <a:p>
            <a:pPr algn="ctr"/>
            <a:r>
              <a:rPr lang="el-GR" sz="2400" b="1" dirty="0" err="1" smtClean="0">
                <a:solidFill>
                  <a:srgbClr val="C76361"/>
                </a:solidFill>
                <a:latin typeface="Segoe Script" pitchFamily="34" charset="0"/>
              </a:rPr>
              <a:t>Καργάκου</a:t>
            </a:r>
            <a:r>
              <a:rPr lang="el-GR" sz="2400" b="1" dirty="0" smtClean="0">
                <a:solidFill>
                  <a:srgbClr val="C76361"/>
                </a:solidFill>
                <a:latin typeface="Segoe Script" pitchFamily="34" charset="0"/>
              </a:rPr>
              <a:t> Κωνσταντίνα</a:t>
            </a:r>
          </a:p>
          <a:p>
            <a:pPr algn="ctr"/>
            <a:r>
              <a:rPr lang="el-GR" sz="2400" b="1" dirty="0" err="1" smtClean="0">
                <a:solidFill>
                  <a:srgbClr val="C76361"/>
                </a:solidFill>
                <a:latin typeface="Segoe Script" pitchFamily="34" charset="0"/>
              </a:rPr>
              <a:t>Μανιφάβας</a:t>
            </a:r>
            <a:r>
              <a:rPr lang="el-GR" sz="2400" b="1" dirty="0" smtClean="0">
                <a:solidFill>
                  <a:srgbClr val="C76361"/>
                </a:solidFill>
                <a:latin typeface="Segoe Script" pitchFamily="34" charset="0"/>
              </a:rPr>
              <a:t> </a:t>
            </a:r>
            <a:r>
              <a:rPr lang="el-GR" sz="2400" b="1" dirty="0" smtClean="0">
                <a:solidFill>
                  <a:srgbClr val="C76361"/>
                </a:solidFill>
                <a:latin typeface="Segoe Script" pitchFamily="34" charset="0"/>
              </a:rPr>
              <a:t>Γεώργιος</a:t>
            </a:r>
          </a:p>
          <a:p>
            <a:pPr algn="ctr"/>
            <a:r>
              <a:rPr lang="el-GR" sz="2400" b="1" dirty="0" err="1" smtClean="0">
                <a:solidFill>
                  <a:srgbClr val="C76361"/>
                </a:solidFill>
                <a:latin typeface="Segoe Script" pitchFamily="34" charset="0"/>
              </a:rPr>
              <a:t>Μουρούτσου</a:t>
            </a:r>
            <a:r>
              <a:rPr lang="el-GR" sz="2400" b="1" dirty="0" smtClean="0">
                <a:solidFill>
                  <a:srgbClr val="C76361"/>
                </a:solidFill>
                <a:latin typeface="Segoe Script" pitchFamily="34" charset="0"/>
              </a:rPr>
              <a:t> Αθανασία</a:t>
            </a:r>
          </a:p>
          <a:p>
            <a:pPr algn="ctr"/>
            <a:r>
              <a:rPr lang="el-GR" sz="2400" b="1" dirty="0" err="1" smtClean="0">
                <a:solidFill>
                  <a:srgbClr val="C76361"/>
                </a:solidFill>
                <a:latin typeface="Segoe Script" pitchFamily="34" charset="0"/>
              </a:rPr>
              <a:t>Μουτεβελή</a:t>
            </a:r>
            <a:r>
              <a:rPr lang="el-GR" sz="2400" b="1" dirty="0" smtClean="0">
                <a:solidFill>
                  <a:srgbClr val="C76361"/>
                </a:solidFill>
                <a:latin typeface="Segoe Script" pitchFamily="34" charset="0"/>
              </a:rPr>
              <a:t> Δήμητρα</a:t>
            </a:r>
          </a:p>
          <a:p>
            <a:pPr algn="ctr"/>
            <a:r>
              <a:rPr lang="el-GR" sz="2400" b="1" dirty="0" smtClean="0">
                <a:solidFill>
                  <a:srgbClr val="C76361"/>
                </a:solidFill>
                <a:latin typeface="Segoe Script" pitchFamily="34" charset="0"/>
              </a:rPr>
              <a:t>Μπεκιάρη Μαρία</a:t>
            </a:r>
          </a:p>
          <a:p>
            <a:pPr algn="ctr"/>
            <a:r>
              <a:rPr lang="el-GR" sz="2400" b="1" dirty="0" err="1" smtClean="0">
                <a:solidFill>
                  <a:srgbClr val="C76361"/>
                </a:solidFill>
                <a:latin typeface="Segoe Script" pitchFamily="34" charset="0"/>
              </a:rPr>
              <a:t>Νάση</a:t>
            </a:r>
            <a:r>
              <a:rPr lang="el-GR" sz="2400" b="1" dirty="0" smtClean="0">
                <a:solidFill>
                  <a:srgbClr val="C76361"/>
                </a:solidFill>
                <a:latin typeface="Segoe Script" pitchFamily="34" charset="0"/>
              </a:rPr>
              <a:t> </a:t>
            </a:r>
            <a:r>
              <a:rPr lang="el-GR" sz="2400" b="1" dirty="0" err="1" smtClean="0">
                <a:solidFill>
                  <a:srgbClr val="C76361"/>
                </a:solidFill>
                <a:latin typeface="Segoe Script" pitchFamily="34" charset="0"/>
              </a:rPr>
              <a:t>Σαλί</a:t>
            </a:r>
            <a:endParaRPr lang="el-GR" sz="2400" b="1" dirty="0" smtClean="0">
              <a:solidFill>
                <a:srgbClr val="C76361"/>
              </a:solidFill>
              <a:latin typeface="Segoe Script" pitchFamily="34" charset="0"/>
            </a:endParaRPr>
          </a:p>
          <a:p>
            <a:pPr algn="ctr"/>
            <a:r>
              <a:rPr lang="el-GR" sz="2400" b="1" dirty="0" err="1" smtClean="0">
                <a:solidFill>
                  <a:srgbClr val="C76361"/>
                </a:solidFill>
                <a:latin typeface="Segoe Script" pitchFamily="34" charset="0"/>
              </a:rPr>
              <a:t>Παναγοπούλου</a:t>
            </a:r>
            <a:r>
              <a:rPr lang="el-GR" sz="2400" b="1" dirty="0" smtClean="0">
                <a:solidFill>
                  <a:srgbClr val="C76361"/>
                </a:solidFill>
                <a:latin typeface="Segoe Script" pitchFamily="34" charset="0"/>
              </a:rPr>
              <a:t> Ειρήνη</a:t>
            </a:r>
          </a:p>
          <a:p>
            <a:pPr algn="ctr"/>
            <a:r>
              <a:rPr lang="el-GR" sz="2400" b="1" dirty="0" smtClean="0">
                <a:solidFill>
                  <a:srgbClr val="C76361"/>
                </a:solidFill>
                <a:latin typeface="Segoe Script" pitchFamily="34" charset="0"/>
              </a:rPr>
              <a:t>Παυλίδη </a:t>
            </a:r>
            <a:r>
              <a:rPr lang="el-GR" sz="2400" b="1" dirty="0" err="1" smtClean="0">
                <a:solidFill>
                  <a:srgbClr val="C76361"/>
                </a:solidFill>
                <a:latin typeface="Segoe Script" pitchFamily="34" charset="0"/>
              </a:rPr>
              <a:t>Μαργιάννα</a:t>
            </a:r>
            <a:endParaRPr lang="el-GR" sz="2400" b="1" dirty="0" smtClean="0">
              <a:solidFill>
                <a:srgbClr val="C76361"/>
              </a:solidFill>
              <a:latin typeface="Segoe Script" pitchFamily="34" charset="0"/>
            </a:endParaRPr>
          </a:p>
          <a:p>
            <a:pPr algn="ctr"/>
            <a:r>
              <a:rPr lang="el-GR" sz="2400" b="1" dirty="0" err="1" smtClean="0">
                <a:solidFill>
                  <a:srgbClr val="C76361"/>
                </a:solidFill>
                <a:latin typeface="Segoe Script" pitchFamily="34" charset="0"/>
              </a:rPr>
              <a:t>Τσιάκα</a:t>
            </a:r>
            <a:r>
              <a:rPr lang="el-GR" sz="2400" b="1" dirty="0" smtClean="0">
                <a:solidFill>
                  <a:srgbClr val="C76361"/>
                </a:solidFill>
                <a:latin typeface="Segoe Script" pitchFamily="34" charset="0"/>
              </a:rPr>
              <a:t> Ευτυχία</a:t>
            </a:r>
          </a:p>
          <a:p>
            <a:pPr algn="ctr"/>
            <a:r>
              <a:rPr lang="el-GR" sz="2400" b="1" dirty="0" smtClean="0">
                <a:solidFill>
                  <a:srgbClr val="C76361"/>
                </a:solidFill>
                <a:latin typeface="Segoe Script" pitchFamily="34" charset="0"/>
              </a:rPr>
              <a:t>Τσουκαλά Παρασκευή</a:t>
            </a:r>
          </a:p>
          <a:p>
            <a:pPr algn="ctr"/>
            <a:r>
              <a:rPr lang="el-GR" sz="2400" b="1" dirty="0" err="1" smtClean="0">
                <a:solidFill>
                  <a:srgbClr val="C76361"/>
                </a:solidFill>
                <a:latin typeface="Segoe Script" pitchFamily="34" charset="0"/>
              </a:rPr>
              <a:t>Χασαλεύρη</a:t>
            </a:r>
            <a:r>
              <a:rPr lang="el-GR" sz="2400" b="1" dirty="0" smtClean="0">
                <a:solidFill>
                  <a:srgbClr val="C76361"/>
                </a:solidFill>
                <a:latin typeface="Segoe Script" pitchFamily="34" charset="0"/>
              </a:rPr>
              <a:t> Ειρήνη</a:t>
            </a:r>
            <a:endParaRPr lang="el-GR" sz="2400" b="1" dirty="0">
              <a:solidFill>
                <a:srgbClr val="C76361"/>
              </a:solidFill>
              <a:latin typeface="Segoe Script" pitchFamily="34" charset="0"/>
            </a:endParaRPr>
          </a:p>
        </p:txBody>
      </p:sp>
    </p:spTree>
    <p:extLst>
      <p:ext uri="{BB962C8B-B14F-4D97-AF65-F5344CB8AC3E}">
        <p14:creationId xmlns:p14="http://schemas.microsoft.com/office/powerpoint/2010/main" val="3121746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0567" y="1340768"/>
            <a:ext cx="4032448" cy="830997"/>
          </a:xfrm>
          <a:prstGeom prst="rect">
            <a:avLst/>
          </a:prstGeom>
        </p:spPr>
        <p:txBody>
          <a:bodyPr wrap="square">
            <a:spAutoFit/>
          </a:bodyPr>
          <a:lstStyle/>
          <a:p>
            <a:pPr lvl="0">
              <a:spcAft>
                <a:spcPts val="0"/>
              </a:spcAft>
            </a:pPr>
            <a:r>
              <a:rPr lang="el-GR" sz="2400" dirty="0" smtClean="0">
                <a:effectLst/>
                <a:latin typeface="Calibri"/>
                <a:ea typeface="Calibri"/>
                <a:cs typeface="Times New Roman"/>
              </a:rPr>
              <a:t>Έχετε πραγματοποιήσει την πρώτη σας σεξουαλική επαφή; </a:t>
            </a:r>
            <a:endParaRPr lang="el-GR" sz="2400" dirty="0">
              <a:effectLst/>
              <a:latin typeface="Calibri"/>
              <a:ea typeface="Calibri"/>
              <a:cs typeface="Times New Roman"/>
            </a:endParaRPr>
          </a:p>
        </p:txBody>
      </p:sp>
      <p:graphicFrame>
        <p:nvGraphicFramePr>
          <p:cNvPr id="3" name="Chart 2"/>
          <p:cNvGraphicFramePr>
            <a:graphicFrameLocks/>
          </p:cNvGraphicFramePr>
          <p:nvPr>
            <p:extLst>
              <p:ext uri="{D42A27DB-BD31-4B8C-83A1-F6EECF244321}">
                <p14:modId xmlns:p14="http://schemas.microsoft.com/office/powerpoint/2010/main" val="2753488480"/>
              </p:ext>
            </p:extLst>
          </p:nvPr>
        </p:nvGraphicFramePr>
        <p:xfrm>
          <a:off x="4303016" y="692696"/>
          <a:ext cx="4609334" cy="266429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a:graphicFrameLocks/>
          </p:cNvGraphicFramePr>
          <p:nvPr>
            <p:extLst>
              <p:ext uri="{D42A27DB-BD31-4B8C-83A1-F6EECF244321}">
                <p14:modId xmlns:p14="http://schemas.microsoft.com/office/powerpoint/2010/main" val="150046052"/>
              </p:ext>
            </p:extLst>
          </p:nvPr>
        </p:nvGraphicFramePr>
        <p:xfrm>
          <a:off x="2483768" y="3861048"/>
          <a:ext cx="5112568" cy="2879998"/>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p:cNvSpPr/>
          <p:nvPr/>
        </p:nvSpPr>
        <p:spPr>
          <a:xfrm>
            <a:off x="395537" y="3861048"/>
            <a:ext cx="1296143" cy="1200329"/>
          </a:xfrm>
          <a:prstGeom prst="rect">
            <a:avLst/>
          </a:prstGeom>
        </p:spPr>
        <p:txBody>
          <a:bodyPr wrap="square">
            <a:spAutoFit/>
          </a:bodyPr>
          <a:lstStyle/>
          <a:p>
            <a:pPr lvl="0">
              <a:spcAft>
                <a:spcPts val="0"/>
              </a:spcAft>
            </a:pPr>
            <a:r>
              <a:rPr lang="el-GR" sz="2400" dirty="0">
                <a:solidFill>
                  <a:srgbClr val="000000"/>
                </a:solidFill>
                <a:latin typeface="Calibri"/>
                <a:ea typeface="Calibri"/>
                <a:cs typeface="Times New Roman"/>
              </a:rPr>
              <a:t>Αν ναι σε ποια ηλικία;</a:t>
            </a:r>
          </a:p>
        </p:txBody>
      </p:sp>
      <p:sp>
        <p:nvSpPr>
          <p:cNvPr id="7" name="Rectangle 6"/>
          <p:cNvSpPr/>
          <p:nvPr/>
        </p:nvSpPr>
        <p:spPr>
          <a:xfrm>
            <a:off x="107504" y="92093"/>
            <a:ext cx="8928992" cy="584775"/>
          </a:xfrm>
          <a:prstGeom prst="rect">
            <a:avLst/>
          </a:prstGeom>
          <a:noFill/>
        </p:spPr>
        <p:txBody>
          <a:bodyPr wrap="square" lIns="91440" tIns="45720" rIns="91440" bIns="45720">
            <a:spAutoFit/>
          </a:bodyPr>
          <a:lstStyle/>
          <a:p>
            <a:pPr algn="ctr"/>
            <a:r>
              <a:rPr lang="el-GR" b="1" cap="none" spc="0" dirty="0" smtClean="0">
                <a:ln w="1905"/>
                <a:solidFill>
                  <a:srgbClr val="C00000"/>
                </a:solidFill>
                <a:effectLst>
                  <a:innerShdw blurRad="69850" dist="43180" dir="5400000">
                    <a:srgbClr val="000000">
                      <a:alpha val="65000"/>
                    </a:srgbClr>
                  </a:innerShdw>
                </a:effectLst>
                <a:latin typeface="Calibri" pitchFamily="34" charset="0"/>
              </a:rPr>
              <a:t>ΤΙ ΑΠΑΝΤΗΣΑΝ ΟΙ ΣΥΜΜΑΘΗΤΕΣ ΜΑΣ</a:t>
            </a:r>
            <a:endParaRPr lang="en-US" b="1" cap="none" spc="0" dirty="0">
              <a:ln w="1905"/>
              <a:solidFill>
                <a:srgbClr val="C00000"/>
              </a:solidFill>
              <a:effectLst>
                <a:innerShdw blurRad="69850" dist="43180" dir="5400000">
                  <a:srgbClr val="000000">
                    <a:alpha val="65000"/>
                  </a:srgbClr>
                </a:innerShdw>
              </a:effectLst>
              <a:latin typeface="Cooper Black" pitchFamily="18" charset="0"/>
            </a:endParaRPr>
          </a:p>
        </p:txBody>
      </p:sp>
      <p:sp>
        <p:nvSpPr>
          <p:cNvPr id="6" name="TextBox 5"/>
          <p:cNvSpPr txBox="1"/>
          <p:nvPr/>
        </p:nvSpPr>
        <p:spPr>
          <a:xfrm>
            <a:off x="2051720" y="3491716"/>
            <a:ext cx="3456384" cy="400110"/>
          </a:xfrm>
          <a:prstGeom prst="rect">
            <a:avLst/>
          </a:prstGeom>
          <a:noFill/>
        </p:spPr>
        <p:txBody>
          <a:bodyPr wrap="square" rtlCol="0">
            <a:spAutoFit/>
          </a:bodyPr>
          <a:lstStyle/>
          <a:p>
            <a:r>
              <a:rPr lang="el-GR" sz="2000" dirty="0" smtClean="0"/>
              <a:t>Αρ. μαθητών</a:t>
            </a:r>
            <a:endParaRPr lang="el-GR" sz="2000" dirty="0"/>
          </a:p>
        </p:txBody>
      </p:sp>
    </p:spTree>
    <p:extLst>
      <p:ext uri="{BB962C8B-B14F-4D97-AF65-F5344CB8AC3E}">
        <p14:creationId xmlns:p14="http://schemas.microsoft.com/office/powerpoint/2010/main" val="30328004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872197" y="1556792"/>
            <a:ext cx="7086600"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marL="342900" indent="-342900" eaLnBrk="1" hangingPunct="1">
              <a:spcBef>
                <a:spcPct val="50000"/>
              </a:spcBef>
              <a:buFont typeface="Wingdings" pitchFamily="2" charset="2"/>
              <a:buChar char="v"/>
            </a:pPr>
            <a:r>
              <a:rPr lang="en-US" sz="2200" dirty="0" err="1">
                <a:latin typeface="AR CENA" pitchFamily="2" charset="0"/>
              </a:rPr>
              <a:t>Δε</a:t>
            </a:r>
            <a:r>
              <a:rPr lang="en-US" sz="2200" dirty="0">
                <a:latin typeface="AR CENA" pitchFamily="2" charset="0"/>
              </a:rPr>
              <a:t> θα </a:t>
            </a:r>
            <a:r>
              <a:rPr lang="en-US" sz="2200" dirty="0" err="1">
                <a:latin typeface="AR CENA" pitchFamily="2" charset="0"/>
              </a:rPr>
              <a:t>γίνεις</a:t>
            </a:r>
            <a:r>
              <a:rPr lang="en-US" sz="2200" dirty="0">
                <a:latin typeface="AR CENA" pitchFamily="2" charset="0"/>
              </a:rPr>
              <a:t> ξα</a:t>
            </a:r>
            <a:r>
              <a:rPr lang="en-US" sz="2200" dirty="0" err="1">
                <a:latin typeface="AR CENA" pitchFamily="2" charset="0"/>
              </a:rPr>
              <a:t>φνικά</a:t>
            </a:r>
            <a:r>
              <a:rPr lang="en-US" sz="2200" dirty="0">
                <a:latin typeface="AR CENA" pitchFamily="2" charset="0"/>
              </a:rPr>
              <a:t> </a:t>
            </a:r>
            <a:r>
              <a:rPr lang="en-US" sz="2200" dirty="0" err="1">
                <a:latin typeface="AR CENA" pitchFamily="2" charset="0"/>
              </a:rPr>
              <a:t>άνδρ</a:t>
            </a:r>
            <a:r>
              <a:rPr lang="en-US" sz="2200" dirty="0">
                <a:latin typeface="AR CENA" pitchFamily="2" charset="0"/>
              </a:rPr>
              <a:t>ας ή γυναίκα επειδή έχεις μία σεξουαλική εμπειρία. </a:t>
            </a:r>
          </a:p>
          <a:p>
            <a:pPr marL="342900" indent="-342900" eaLnBrk="1" hangingPunct="1">
              <a:spcBef>
                <a:spcPct val="50000"/>
              </a:spcBef>
              <a:buFont typeface="Wingdings" pitchFamily="2" charset="2"/>
              <a:buChar char="v"/>
            </a:pPr>
            <a:r>
              <a:rPr lang="en-US" sz="2200" dirty="0" err="1">
                <a:latin typeface="AR CENA" pitchFamily="2" charset="0"/>
              </a:rPr>
              <a:t>Αν</a:t>
            </a:r>
            <a:r>
              <a:rPr lang="en-US" sz="2200" dirty="0">
                <a:latin typeface="AR CENA" pitchFamily="2" charset="0"/>
              </a:rPr>
              <a:t> </a:t>
            </a:r>
            <a:r>
              <a:rPr lang="en-US" sz="2200" dirty="0" err="1">
                <a:latin typeface="AR CENA" pitchFamily="2" charset="0"/>
              </a:rPr>
              <a:t>δεν</a:t>
            </a:r>
            <a:r>
              <a:rPr lang="en-US" sz="2200" dirty="0">
                <a:latin typeface="AR CENA" pitchFamily="2" charset="0"/>
              </a:rPr>
              <a:t> </a:t>
            </a:r>
            <a:r>
              <a:rPr lang="en-US" sz="2200" dirty="0" err="1">
                <a:latin typeface="AR CENA" pitchFamily="2" charset="0"/>
              </a:rPr>
              <a:t>εμ</a:t>
            </a:r>
            <a:r>
              <a:rPr lang="en-US" sz="2200" dirty="0">
                <a:latin typeface="AR CENA" pitchFamily="2" charset="0"/>
              </a:rPr>
              <a:t>πιστεύεσαι ή δεν εκτιμάς </a:t>
            </a:r>
            <a:r>
              <a:rPr lang="en-US" sz="2200" dirty="0" smtClean="0">
                <a:latin typeface="AR CENA" pitchFamily="2" charset="0"/>
              </a:rPr>
              <a:t>το</a:t>
            </a:r>
            <a:r>
              <a:rPr lang="el-GR" sz="2200" dirty="0" smtClean="0">
                <a:latin typeface="AR CENA" pitchFamily="2" charset="0"/>
              </a:rPr>
              <a:t>/</a:t>
            </a:r>
            <a:r>
              <a:rPr lang="en-US" sz="2200" dirty="0" err="1" smtClean="0">
                <a:latin typeface="AR CENA" pitchFamily="2" charset="0"/>
              </a:rPr>
              <a:t>την</a:t>
            </a:r>
            <a:r>
              <a:rPr lang="en-US" sz="2200" dirty="0" smtClean="0">
                <a:latin typeface="AR CENA" pitchFamily="2" charset="0"/>
              </a:rPr>
              <a:t> </a:t>
            </a:r>
            <a:r>
              <a:rPr lang="en-US" sz="2200" dirty="0">
                <a:latin typeface="AR CENA" pitchFamily="2" charset="0"/>
              </a:rPr>
              <a:t>συντροφό σου ή </a:t>
            </a:r>
            <a:r>
              <a:rPr lang="en-US" sz="2200" dirty="0" err="1" smtClean="0">
                <a:latin typeface="AR CENA" pitchFamily="2" charset="0"/>
              </a:rPr>
              <a:t>εκείνος</a:t>
            </a:r>
            <a:r>
              <a:rPr lang="el-GR" sz="2200" dirty="0" smtClean="0">
                <a:latin typeface="AR CENA" pitchFamily="2" charset="0"/>
              </a:rPr>
              <a:t>/</a:t>
            </a:r>
            <a:r>
              <a:rPr lang="en-US" sz="2200" dirty="0" err="1" smtClean="0">
                <a:latin typeface="AR CENA" pitchFamily="2" charset="0"/>
              </a:rPr>
              <a:t>εκείνη</a:t>
            </a:r>
            <a:r>
              <a:rPr lang="en-US" sz="2200" dirty="0" smtClean="0">
                <a:latin typeface="AR CENA" pitchFamily="2" charset="0"/>
              </a:rPr>
              <a:t> </a:t>
            </a:r>
            <a:r>
              <a:rPr lang="en-US" sz="2200" dirty="0">
                <a:latin typeface="AR CENA" pitchFamily="2" charset="0"/>
              </a:rPr>
              <a:t>δεν σε σέβεται ή δεν σε εκτιμά, πιθανόν να σε κάνει να το μετανιώσεις.</a:t>
            </a:r>
          </a:p>
          <a:p>
            <a:pPr marL="342900" indent="-342900" eaLnBrk="1" hangingPunct="1">
              <a:spcBef>
                <a:spcPct val="50000"/>
              </a:spcBef>
              <a:buFont typeface="Wingdings" pitchFamily="2" charset="2"/>
              <a:buChar char="v"/>
            </a:pPr>
            <a:r>
              <a:rPr lang="en-US" sz="2200" dirty="0">
                <a:latin typeface="AR CENA" pitchFamily="2" charset="0"/>
              </a:rPr>
              <a:t>Η α</a:t>
            </a:r>
            <a:r>
              <a:rPr lang="en-US" sz="2200" dirty="0" err="1">
                <a:latin typeface="AR CENA" pitchFamily="2" charset="0"/>
              </a:rPr>
              <a:t>μηχ</a:t>
            </a:r>
            <a:r>
              <a:rPr lang="en-US" sz="2200" dirty="0">
                <a:latin typeface="AR CENA" pitchFamily="2" charset="0"/>
              </a:rPr>
              <a:t>ανία είναι απόλυτα φυσιολογική</a:t>
            </a:r>
          </a:p>
          <a:p>
            <a:pPr marL="342900" indent="-342900" eaLnBrk="1" hangingPunct="1">
              <a:spcBef>
                <a:spcPct val="50000"/>
              </a:spcBef>
              <a:buFont typeface="Wingdings" pitchFamily="2" charset="2"/>
              <a:buChar char="v"/>
            </a:pPr>
            <a:r>
              <a:rPr lang="en-US" sz="2200" dirty="0">
                <a:latin typeface="AR CENA" pitchFamily="2" charset="0"/>
              </a:rPr>
              <a:t>Η </a:t>
            </a:r>
            <a:r>
              <a:rPr lang="en-US" sz="2200" dirty="0" err="1">
                <a:latin typeface="AR CENA" pitchFamily="2" charset="0"/>
              </a:rPr>
              <a:t>εγκυμοσύνη</a:t>
            </a:r>
            <a:r>
              <a:rPr lang="en-US" sz="2200" dirty="0">
                <a:latin typeface="AR CENA" pitchFamily="2" charset="0"/>
              </a:rPr>
              <a:t> μπ</a:t>
            </a:r>
            <a:r>
              <a:rPr lang="en-US" sz="2200" dirty="0" err="1">
                <a:latin typeface="AR CENA" pitchFamily="2" charset="0"/>
              </a:rPr>
              <a:t>ορεί</a:t>
            </a:r>
            <a:r>
              <a:rPr lang="en-US" sz="2200" dirty="0">
                <a:latin typeface="AR CENA" pitchFamily="2" charset="0"/>
              </a:rPr>
              <a:t> να π</a:t>
            </a:r>
            <a:r>
              <a:rPr lang="en-US" sz="2200" dirty="0" err="1">
                <a:latin typeface="AR CENA" pitchFamily="2" charset="0"/>
              </a:rPr>
              <a:t>ροκύψει</a:t>
            </a:r>
            <a:r>
              <a:rPr lang="en-US" sz="2200" dirty="0">
                <a:latin typeface="AR CENA" pitchFamily="2" charset="0"/>
              </a:rPr>
              <a:t> </a:t>
            </a:r>
            <a:r>
              <a:rPr lang="en-US" sz="2200" dirty="0" smtClean="0">
                <a:latin typeface="AR CENA" pitchFamily="2" charset="0"/>
              </a:rPr>
              <a:t>απ</a:t>
            </a:r>
            <a:r>
              <a:rPr lang="el-GR" sz="2200" dirty="0" smtClean="0">
                <a:latin typeface="AR CENA" pitchFamily="2" charset="0"/>
              </a:rPr>
              <a:t>ό</a:t>
            </a:r>
            <a:r>
              <a:rPr lang="en-US" sz="2200" dirty="0" smtClean="0">
                <a:latin typeface="AR CENA" pitchFamily="2" charset="0"/>
              </a:rPr>
              <a:t> </a:t>
            </a:r>
            <a:r>
              <a:rPr lang="en-US" sz="2200" dirty="0" err="1">
                <a:latin typeface="AR CENA" pitchFamily="2" charset="0"/>
              </a:rPr>
              <a:t>την</a:t>
            </a:r>
            <a:r>
              <a:rPr lang="en-US" sz="2200" dirty="0">
                <a:latin typeface="AR CENA" pitchFamily="2" charset="0"/>
              </a:rPr>
              <a:t> π</a:t>
            </a:r>
            <a:r>
              <a:rPr lang="en-US" sz="2200" dirty="0" err="1">
                <a:latin typeface="AR CENA" pitchFamily="2" charset="0"/>
              </a:rPr>
              <a:t>ρώτη</a:t>
            </a:r>
            <a:r>
              <a:rPr lang="en-US" sz="2200" dirty="0">
                <a:latin typeface="AR CENA" pitchFamily="2" charset="0"/>
              </a:rPr>
              <a:t> </a:t>
            </a:r>
            <a:r>
              <a:rPr lang="en-US" sz="2200" dirty="0" err="1" smtClean="0">
                <a:latin typeface="AR CENA" pitchFamily="2" charset="0"/>
              </a:rPr>
              <a:t>φορ</a:t>
            </a:r>
            <a:r>
              <a:rPr lang="el-GR" sz="2200" dirty="0" smtClean="0">
                <a:latin typeface="AR CENA" pitchFamily="2" charset="0"/>
              </a:rPr>
              <a:t>ά</a:t>
            </a:r>
            <a:r>
              <a:rPr lang="en-US" sz="2200" dirty="0" smtClean="0">
                <a:latin typeface="AR CENA" pitchFamily="2" charset="0"/>
              </a:rPr>
              <a:t>.</a:t>
            </a:r>
            <a:endParaRPr lang="en-US" sz="2200" dirty="0">
              <a:latin typeface="AR CENA" pitchFamily="2" charset="0"/>
            </a:endParaRPr>
          </a:p>
          <a:p>
            <a:pPr marL="342900" indent="-342900" eaLnBrk="1" hangingPunct="1">
              <a:spcBef>
                <a:spcPct val="50000"/>
              </a:spcBef>
              <a:buFont typeface="Wingdings" pitchFamily="2" charset="2"/>
              <a:buChar char="v"/>
            </a:pPr>
            <a:r>
              <a:rPr lang="en-US" sz="2200" dirty="0" err="1">
                <a:latin typeface="AR CENA" pitchFamily="2" charset="0"/>
              </a:rPr>
              <a:t>Το</a:t>
            </a:r>
            <a:r>
              <a:rPr lang="en-US" sz="2200" dirty="0">
                <a:latin typeface="AR CENA" pitchFamily="2" charset="0"/>
              </a:rPr>
              <a:t> π</a:t>
            </a:r>
            <a:r>
              <a:rPr lang="en-US" sz="2200" dirty="0" err="1">
                <a:latin typeface="AR CENA" pitchFamily="2" charset="0"/>
              </a:rPr>
              <a:t>ροφυλ</a:t>
            </a:r>
            <a:r>
              <a:rPr lang="en-US" sz="2200" dirty="0">
                <a:latin typeface="AR CENA" pitchFamily="2" charset="0"/>
              </a:rPr>
              <a:t>ακτικό είναι απαραίτητο για την υγεία και των 2 σας!!! </a:t>
            </a:r>
            <a:endParaRPr lang="el-GR" sz="2200" dirty="0"/>
          </a:p>
        </p:txBody>
      </p:sp>
      <p:sp>
        <p:nvSpPr>
          <p:cNvPr id="2" name="TextBox 1"/>
          <p:cNvSpPr txBox="1"/>
          <p:nvPr/>
        </p:nvSpPr>
        <p:spPr>
          <a:xfrm>
            <a:off x="1619672" y="692694"/>
            <a:ext cx="5112568" cy="523220"/>
          </a:xfrm>
          <a:prstGeom prst="rect">
            <a:avLst/>
          </a:prstGeom>
          <a:noFill/>
        </p:spPr>
        <p:txBody>
          <a:bodyPr wrap="square" rtlCol="0">
            <a:spAutoFit/>
          </a:bodyPr>
          <a:lstStyle/>
          <a:p>
            <a:pPr algn="ctr"/>
            <a:r>
              <a:rPr lang="el-GR" sz="2800" b="1" dirty="0" smtClean="0">
                <a:latin typeface="Segoe Script" pitchFamily="34" charset="0"/>
              </a:rPr>
              <a:t>Να θυμάσαι ότι</a:t>
            </a:r>
            <a:endParaRPr lang="el-GR" sz="2800" b="1" dirty="0">
              <a:latin typeface="Segoe Script" pitchFamily="34" charset="0"/>
            </a:endParaRPr>
          </a:p>
        </p:txBody>
      </p:sp>
    </p:spTree>
    <p:extLst>
      <p:ext uri="{BB962C8B-B14F-4D97-AF65-F5344CB8AC3E}">
        <p14:creationId xmlns:p14="http://schemas.microsoft.com/office/powerpoint/2010/main" val="9881057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762000" y="914400"/>
            <a:ext cx="7467600"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3200">
                <a:solidFill>
                  <a:schemeClr val="tx1"/>
                </a:solidFill>
                <a:latin typeface="Times New Roman" pitchFamily="18" charset="0"/>
              </a:defRPr>
            </a:lvl1pPr>
            <a:lvl2pPr marL="742950" indent="-285750" eaLnBrk="0" hangingPunct="0">
              <a:defRPr sz="3200">
                <a:solidFill>
                  <a:schemeClr val="tx1"/>
                </a:solidFill>
                <a:latin typeface="Times New Roman" pitchFamily="18" charset="0"/>
              </a:defRPr>
            </a:lvl2pPr>
            <a:lvl3pPr marL="1143000" indent="-228600" eaLnBrk="0" hangingPunct="0">
              <a:defRPr sz="3200">
                <a:solidFill>
                  <a:schemeClr val="tx1"/>
                </a:solidFill>
                <a:latin typeface="Times New Roman" pitchFamily="18" charset="0"/>
              </a:defRPr>
            </a:lvl3pPr>
            <a:lvl4pPr marL="1600200" indent="-228600" eaLnBrk="0" hangingPunct="0">
              <a:defRPr sz="3200">
                <a:solidFill>
                  <a:schemeClr val="tx1"/>
                </a:solidFill>
                <a:latin typeface="Times New Roman" pitchFamily="18" charset="0"/>
              </a:defRPr>
            </a:lvl4pPr>
            <a:lvl5pPr marL="2057400" indent="-228600" eaLnBrk="0" hangingPunct="0">
              <a:defRPr sz="3200">
                <a:solidFill>
                  <a:schemeClr val="tx1"/>
                </a:solidFill>
                <a:latin typeface="Times New Roman" pitchFamily="18" charset="0"/>
              </a:defRPr>
            </a:lvl5pPr>
            <a:lvl6pPr marL="2514600" indent="-228600" eaLnBrk="0" fontAlgn="base" hangingPunct="0">
              <a:spcBef>
                <a:spcPct val="0"/>
              </a:spcBef>
              <a:spcAft>
                <a:spcPct val="0"/>
              </a:spcAft>
              <a:defRPr sz="3200">
                <a:solidFill>
                  <a:schemeClr val="tx1"/>
                </a:solidFill>
                <a:latin typeface="Times New Roman" pitchFamily="18" charset="0"/>
              </a:defRPr>
            </a:lvl6pPr>
            <a:lvl7pPr marL="2971800" indent="-228600" eaLnBrk="0" fontAlgn="base" hangingPunct="0">
              <a:spcBef>
                <a:spcPct val="0"/>
              </a:spcBef>
              <a:spcAft>
                <a:spcPct val="0"/>
              </a:spcAft>
              <a:defRPr sz="3200">
                <a:solidFill>
                  <a:schemeClr val="tx1"/>
                </a:solidFill>
                <a:latin typeface="Times New Roman" pitchFamily="18" charset="0"/>
              </a:defRPr>
            </a:lvl7pPr>
            <a:lvl8pPr marL="3429000" indent="-228600" eaLnBrk="0" fontAlgn="base" hangingPunct="0">
              <a:spcBef>
                <a:spcPct val="0"/>
              </a:spcBef>
              <a:spcAft>
                <a:spcPct val="0"/>
              </a:spcAft>
              <a:defRPr sz="3200">
                <a:solidFill>
                  <a:schemeClr val="tx1"/>
                </a:solidFill>
                <a:latin typeface="Times New Roman" pitchFamily="18" charset="0"/>
              </a:defRPr>
            </a:lvl8pPr>
            <a:lvl9pPr marL="3886200" indent="-228600" eaLnBrk="0" fontAlgn="base" hangingPunct="0">
              <a:spcBef>
                <a:spcPct val="0"/>
              </a:spcBef>
              <a:spcAft>
                <a:spcPct val="0"/>
              </a:spcAft>
              <a:defRPr sz="3200">
                <a:solidFill>
                  <a:schemeClr val="tx1"/>
                </a:solidFill>
                <a:latin typeface="Times New Roman" pitchFamily="18" charset="0"/>
              </a:defRPr>
            </a:lvl9pPr>
          </a:lstStyle>
          <a:p>
            <a:pPr algn="ctr" eaLnBrk="1" hangingPunct="1"/>
            <a:r>
              <a:rPr lang="el-GR" sz="2400" b="1" dirty="0" smtClean="0">
                <a:latin typeface="Segoe Script" pitchFamily="34" charset="0"/>
              </a:rPr>
              <a:t>ΓΙΑ ΚΑΛΥΤΕΡΕΣ ΕΜΠΕΙΡΙΕΣ</a:t>
            </a:r>
            <a:r>
              <a:rPr lang="en-US" sz="2400" dirty="0" smtClean="0">
                <a:latin typeface="Segoe Script" pitchFamily="34" charset="0"/>
              </a:rPr>
              <a:t>.....</a:t>
            </a:r>
            <a:endParaRPr lang="el-GR" sz="2400" dirty="0" smtClean="0">
              <a:latin typeface="Segoe Script" pitchFamily="34" charset="0"/>
            </a:endParaRPr>
          </a:p>
          <a:p>
            <a:pPr algn="ctr" eaLnBrk="1" hangingPunct="1"/>
            <a:endParaRPr lang="en-US" sz="2400" dirty="0">
              <a:latin typeface="Segoe Script" pitchFamily="34" charset="0"/>
            </a:endParaRPr>
          </a:p>
          <a:p>
            <a:pPr eaLnBrk="1" hangingPunct="1">
              <a:lnSpc>
                <a:spcPct val="150000"/>
              </a:lnSpc>
            </a:pPr>
            <a:endParaRPr lang="el-GR" sz="2400" dirty="0" smtClean="0">
              <a:latin typeface="Segoe Script" pitchFamily="34" charset="0"/>
            </a:endParaRPr>
          </a:p>
          <a:p>
            <a:pPr eaLnBrk="1" hangingPunct="1">
              <a:lnSpc>
                <a:spcPct val="150000"/>
              </a:lnSpc>
            </a:pPr>
            <a:r>
              <a:rPr lang="en-US" sz="2400" dirty="0" err="1" smtClean="0">
                <a:latin typeface="Segoe Script" pitchFamily="34" charset="0"/>
              </a:rPr>
              <a:t>Αφήστε</a:t>
            </a:r>
            <a:r>
              <a:rPr lang="en-US" sz="2400" dirty="0" smtClean="0">
                <a:latin typeface="Segoe Script" pitchFamily="34" charset="0"/>
              </a:rPr>
              <a:t> </a:t>
            </a:r>
            <a:r>
              <a:rPr lang="en-US" sz="2400" dirty="0" err="1">
                <a:latin typeface="Segoe Script" pitchFamily="34" charset="0"/>
              </a:rPr>
              <a:t>τον</a:t>
            </a:r>
            <a:r>
              <a:rPr lang="en-US" sz="2400" dirty="0">
                <a:latin typeface="Segoe Script" pitchFamily="34" charset="0"/>
              </a:rPr>
              <a:t> </a:t>
            </a:r>
            <a:r>
              <a:rPr lang="en-US" sz="2400" dirty="0" err="1">
                <a:latin typeface="Segoe Script" pitchFamily="34" charset="0"/>
              </a:rPr>
              <a:t>χρόνο</a:t>
            </a:r>
            <a:r>
              <a:rPr lang="en-US" sz="2400" dirty="0">
                <a:latin typeface="Segoe Script" pitchFamily="34" charset="0"/>
              </a:rPr>
              <a:t> να π</a:t>
            </a:r>
            <a:r>
              <a:rPr lang="en-US" sz="2400" dirty="0" err="1">
                <a:latin typeface="Segoe Script" pitchFamily="34" charset="0"/>
              </a:rPr>
              <a:t>εράσει</a:t>
            </a:r>
            <a:r>
              <a:rPr lang="en-US" sz="2400" dirty="0">
                <a:latin typeface="Segoe Script" pitchFamily="34" charset="0"/>
              </a:rPr>
              <a:t> </a:t>
            </a:r>
            <a:r>
              <a:rPr lang="el-GR" sz="2400" dirty="0" smtClean="0">
                <a:latin typeface="Segoe Script" pitchFamily="34" charset="0"/>
              </a:rPr>
              <a:t>για </a:t>
            </a:r>
            <a:r>
              <a:rPr lang="en-US" sz="2400" dirty="0" smtClean="0">
                <a:latin typeface="Segoe Script" pitchFamily="34" charset="0"/>
              </a:rPr>
              <a:t>να </a:t>
            </a:r>
            <a:r>
              <a:rPr lang="en-US" sz="2400" dirty="0">
                <a:latin typeface="Segoe Script" pitchFamily="34" charset="0"/>
              </a:rPr>
              <a:t>κατα</a:t>
            </a:r>
            <a:r>
              <a:rPr lang="en-US" sz="2400" dirty="0" err="1">
                <a:latin typeface="Segoe Script" pitchFamily="34" charset="0"/>
              </a:rPr>
              <a:t>λά</a:t>
            </a:r>
            <a:r>
              <a:rPr lang="en-US" sz="2400" dirty="0">
                <a:latin typeface="Segoe Script" pitchFamily="34" charset="0"/>
              </a:rPr>
              <a:t>βετε αν </a:t>
            </a:r>
            <a:r>
              <a:rPr lang="en-US" sz="2400" dirty="0" smtClean="0">
                <a:latin typeface="Segoe Script" pitchFamily="34" charset="0"/>
              </a:rPr>
              <a:t>πρα</a:t>
            </a:r>
            <a:r>
              <a:rPr lang="el-GR" sz="2400" dirty="0" smtClean="0">
                <a:latin typeface="Segoe Script" pitchFamily="34" charset="0"/>
              </a:rPr>
              <a:t>γ</a:t>
            </a:r>
            <a:r>
              <a:rPr lang="en-US" sz="2400" dirty="0" smtClean="0">
                <a:latin typeface="Segoe Script" pitchFamily="34" charset="0"/>
              </a:rPr>
              <a:t>μα</a:t>
            </a:r>
            <a:r>
              <a:rPr lang="en-US" sz="2400" dirty="0" err="1" smtClean="0">
                <a:latin typeface="Segoe Script" pitchFamily="34" charset="0"/>
              </a:rPr>
              <a:t>τικά</a:t>
            </a:r>
            <a:r>
              <a:rPr lang="en-US" sz="2400" dirty="0" smtClean="0">
                <a:latin typeface="Segoe Script" pitchFamily="34" charset="0"/>
              </a:rPr>
              <a:t> </a:t>
            </a:r>
            <a:r>
              <a:rPr lang="en-US" sz="2400" dirty="0">
                <a:latin typeface="Segoe Script" pitchFamily="34" charset="0"/>
              </a:rPr>
              <a:t>νιώθετε έτοιμοι, μην κάνετε τίποτα βεβιασμένα και πάντα με τα κατάλληλα μέτρα προφύλαξης! </a:t>
            </a:r>
          </a:p>
          <a:p>
            <a:pPr eaLnBrk="1" hangingPunct="1">
              <a:lnSpc>
                <a:spcPct val="150000"/>
              </a:lnSpc>
            </a:pPr>
            <a:r>
              <a:rPr lang="en-US" sz="2400" dirty="0" err="1">
                <a:latin typeface="Segoe Script" pitchFamily="34" charset="0"/>
              </a:rPr>
              <a:t>ΠΟΤΕ</a:t>
            </a:r>
            <a:r>
              <a:rPr lang="en-US" sz="2400" dirty="0">
                <a:latin typeface="Segoe Script" pitchFamily="34" charset="0"/>
              </a:rPr>
              <a:t> </a:t>
            </a:r>
            <a:r>
              <a:rPr lang="en-US" sz="2400" dirty="0" err="1">
                <a:latin typeface="Segoe Script" pitchFamily="34" charset="0"/>
              </a:rPr>
              <a:t>μην</a:t>
            </a:r>
            <a:r>
              <a:rPr lang="en-US" sz="2400" dirty="0">
                <a:latin typeface="Segoe Script" pitchFamily="34" charset="0"/>
              </a:rPr>
              <a:t> β</a:t>
            </a:r>
            <a:r>
              <a:rPr lang="en-US" sz="2400" dirty="0" err="1">
                <a:latin typeface="Segoe Script" pitchFamily="34" charset="0"/>
              </a:rPr>
              <a:t>ιάζεστε</a:t>
            </a:r>
            <a:r>
              <a:rPr lang="en-US" sz="2400" dirty="0">
                <a:latin typeface="Segoe Script" pitchFamily="34" charset="0"/>
              </a:rPr>
              <a:t> και </a:t>
            </a:r>
            <a:r>
              <a:rPr lang="en-US" sz="2400" dirty="0" err="1">
                <a:latin typeface="Segoe Script" pitchFamily="34" charset="0"/>
              </a:rPr>
              <a:t>μην</a:t>
            </a:r>
            <a:r>
              <a:rPr lang="en-US" sz="2400" dirty="0">
                <a:latin typeface="Segoe Script" pitchFamily="34" charset="0"/>
              </a:rPr>
              <a:t> επ</a:t>
            </a:r>
            <a:r>
              <a:rPr lang="en-US" sz="2400" dirty="0" err="1">
                <a:latin typeface="Segoe Script" pitchFamily="34" charset="0"/>
              </a:rPr>
              <a:t>ηρεάζεστε</a:t>
            </a:r>
            <a:r>
              <a:rPr lang="en-US" sz="2400" dirty="0">
                <a:latin typeface="Segoe Script" pitchFamily="34" charset="0"/>
              </a:rPr>
              <a:t> </a:t>
            </a:r>
            <a:r>
              <a:rPr lang="en-US" sz="2400" dirty="0" smtClean="0">
                <a:latin typeface="Segoe Script" pitchFamily="34" charset="0"/>
              </a:rPr>
              <a:t>απ</a:t>
            </a:r>
            <a:r>
              <a:rPr lang="el-GR" sz="2400" dirty="0" smtClean="0">
                <a:latin typeface="Segoe Script" pitchFamily="34" charset="0"/>
              </a:rPr>
              <a:t>ό</a:t>
            </a:r>
            <a:r>
              <a:rPr lang="en-US" sz="2400" dirty="0" smtClean="0">
                <a:latin typeface="Segoe Script" pitchFamily="34" charset="0"/>
              </a:rPr>
              <a:t> </a:t>
            </a:r>
            <a:r>
              <a:rPr lang="el-GR" sz="2400" dirty="0" smtClean="0">
                <a:latin typeface="Segoe Script" pitchFamily="34" charset="0"/>
              </a:rPr>
              <a:t>τους </a:t>
            </a:r>
            <a:r>
              <a:rPr lang="en-US" sz="2400" dirty="0" err="1" smtClean="0">
                <a:latin typeface="Segoe Script" pitchFamily="34" charset="0"/>
              </a:rPr>
              <a:t>άλλους</a:t>
            </a:r>
            <a:r>
              <a:rPr lang="el-GR" sz="2400" dirty="0" smtClean="0">
                <a:latin typeface="Segoe Script" pitchFamily="34" charset="0"/>
              </a:rPr>
              <a:t> </a:t>
            </a:r>
            <a:r>
              <a:rPr lang="en-US" sz="2400" dirty="0" smtClean="0">
                <a:latin typeface="Segoe Script" pitchFamily="34" charset="0"/>
              </a:rPr>
              <a:t>!!!</a:t>
            </a:r>
            <a:endParaRPr lang="en-US" sz="2400" dirty="0">
              <a:latin typeface="Segoe Script" pitchFamily="34" charset="0"/>
            </a:endParaRPr>
          </a:p>
          <a:p>
            <a:pPr eaLnBrk="1" hangingPunct="1"/>
            <a:endParaRPr lang="el-GR" sz="2400" dirty="0"/>
          </a:p>
        </p:txBody>
      </p:sp>
      <p:pic>
        <p:nvPicPr>
          <p:cNvPr id="2050" name="Picture 2" descr="https://encrypted-tbn3.gstatic.com/images?q=tbn:ANd9GcSDPju5nDh4agyE2nLXgeT_CWkisbQsPaJl9TkYgaou3z3tj2GJ6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072" y="404664"/>
            <a:ext cx="1638300" cy="1524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8475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16632"/>
            <a:ext cx="8640960" cy="584775"/>
          </a:xfrm>
          <a:prstGeom prst="rect">
            <a:avLst/>
          </a:prstGeom>
        </p:spPr>
        <p:txBody>
          <a:bodyPr wrap="square">
            <a:spAutoFit/>
          </a:bodyPr>
          <a:lstStyle/>
          <a:p>
            <a:pPr lvl="0" algn="ctr"/>
            <a:r>
              <a:rPr lang="el-GR" b="1" dirty="0">
                <a:ln w="1905"/>
                <a:solidFill>
                  <a:srgbClr val="C00000"/>
                </a:solidFill>
                <a:effectLst>
                  <a:innerShdw blurRad="69850" dist="43180" dir="5400000">
                    <a:srgbClr val="000000">
                      <a:alpha val="65000"/>
                    </a:srgbClr>
                  </a:innerShdw>
                </a:effectLst>
                <a:latin typeface="Calibri" pitchFamily="34" charset="0"/>
              </a:rPr>
              <a:t>ΤΙ ΑΠΑΝΤΗΣΑΝ ΟΙ ΣΥΜΜΑΘΗΤΕΣ ΜΑΣ</a:t>
            </a:r>
            <a:endParaRPr lang="en-US" b="1" dirty="0">
              <a:ln w="1905"/>
              <a:solidFill>
                <a:srgbClr val="C00000"/>
              </a:solidFill>
              <a:effectLst>
                <a:innerShdw blurRad="69850" dist="43180" dir="5400000">
                  <a:srgbClr val="000000">
                    <a:alpha val="65000"/>
                  </a:srgbClr>
                </a:innerShdw>
              </a:effectLst>
              <a:latin typeface="Cooper Black" pitchFamily="18" charset="0"/>
            </a:endParaRPr>
          </a:p>
        </p:txBody>
      </p:sp>
      <p:sp>
        <p:nvSpPr>
          <p:cNvPr id="3" name="Rectangle 2"/>
          <p:cNvSpPr/>
          <p:nvPr/>
        </p:nvSpPr>
        <p:spPr>
          <a:xfrm>
            <a:off x="107504" y="836712"/>
            <a:ext cx="8928992" cy="830997"/>
          </a:xfrm>
          <a:prstGeom prst="rect">
            <a:avLst/>
          </a:prstGeom>
        </p:spPr>
        <p:txBody>
          <a:bodyPr wrap="square">
            <a:spAutoFit/>
          </a:bodyPr>
          <a:lstStyle/>
          <a:p>
            <a:pPr lvl="0">
              <a:spcAft>
                <a:spcPts val="0"/>
              </a:spcAft>
            </a:pPr>
            <a:r>
              <a:rPr lang="el-GR" sz="2400" dirty="0">
                <a:latin typeface="Calibri"/>
                <a:ea typeface="Calibri"/>
                <a:cs typeface="Times New Roman"/>
              </a:rPr>
              <a:t>Νιώθετε ενημερωμένοι και ασφαλείς για το ξεκίνημα της σεξουαλικής σας ζωής, είτε το έχετε ήδη κάνει είτε πρόκειται να το κάνετε;  </a:t>
            </a:r>
            <a:endParaRPr lang="el-GR" sz="2400" dirty="0">
              <a:effectLst/>
              <a:latin typeface="Calibri"/>
              <a:ea typeface="Calibri"/>
              <a:cs typeface="Times New Roman"/>
            </a:endParaRPr>
          </a:p>
        </p:txBody>
      </p:sp>
      <p:graphicFrame>
        <p:nvGraphicFramePr>
          <p:cNvPr id="4" name="Chart 3"/>
          <p:cNvGraphicFramePr>
            <a:graphicFrameLocks/>
          </p:cNvGraphicFramePr>
          <p:nvPr>
            <p:extLst>
              <p:ext uri="{D42A27DB-BD31-4B8C-83A1-F6EECF244321}">
                <p14:modId xmlns:p14="http://schemas.microsoft.com/office/powerpoint/2010/main" val="1682721450"/>
              </p:ext>
            </p:extLst>
          </p:nvPr>
        </p:nvGraphicFramePr>
        <p:xfrm>
          <a:off x="1619672" y="1889449"/>
          <a:ext cx="5904656" cy="496855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80228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51399"/>
            <a:ext cx="8352928" cy="830997"/>
          </a:xfrm>
          <a:prstGeom prst="rect">
            <a:avLst/>
          </a:prstGeom>
        </p:spPr>
        <p:txBody>
          <a:bodyPr wrap="square">
            <a:spAutoFit/>
          </a:bodyPr>
          <a:lstStyle/>
          <a:p>
            <a:pPr lvl="0">
              <a:spcAft>
                <a:spcPts val="0"/>
              </a:spcAft>
            </a:pPr>
            <a:r>
              <a:rPr lang="el-GR" sz="2400" dirty="0">
                <a:latin typeface="Calibri"/>
                <a:ea typeface="Calibri"/>
                <a:cs typeface="Times New Roman"/>
              </a:rPr>
              <a:t>Για να έχετε την ενημέρωση που έχετε και την όποια ασφάλεια νιώθετε, έχετε βοηθηθεί από:</a:t>
            </a:r>
            <a:endParaRPr lang="el-GR" sz="2400" dirty="0">
              <a:effectLst/>
              <a:latin typeface="Calibri"/>
              <a:ea typeface="Calibri"/>
              <a:cs typeface="Times New Roman"/>
            </a:endParaRPr>
          </a:p>
        </p:txBody>
      </p:sp>
      <p:graphicFrame>
        <p:nvGraphicFramePr>
          <p:cNvPr id="3" name="Chart 2"/>
          <p:cNvGraphicFramePr>
            <a:graphicFrameLocks/>
          </p:cNvGraphicFramePr>
          <p:nvPr>
            <p:extLst>
              <p:ext uri="{D42A27DB-BD31-4B8C-83A1-F6EECF244321}">
                <p14:modId xmlns:p14="http://schemas.microsoft.com/office/powerpoint/2010/main" val="1873296934"/>
              </p:ext>
            </p:extLst>
          </p:nvPr>
        </p:nvGraphicFramePr>
        <p:xfrm>
          <a:off x="827584" y="2057400"/>
          <a:ext cx="7488832" cy="4539952"/>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p:cNvSpPr/>
          <p:nvPr/>
        </p:nvSpPr>
        <p:spPr>
          <a:xfrm>
            <a:off x="827584" y="188640"/>
            <a:ext cx="7416824" cy="584775"/>
          </a:xfrm>
          <a:prstGeom prst="rect">
            <a:avLst/>
          </a:prstGeom>
        </p:spPr>
        <p:txBody>
          <a:bodyPr wrap="square">
            <a:spAutoFit/>
          </a:bodyPr>
          <a:lstStyle/>
          <a:p>
            <a:pPr lvl="0" algn="ctr"/>
            <a:r>
              <a:rPr lang="el-GR" b="1" dirty="0">
                <a:ln w="1905"/>
                <a:solidFill>
                  <a:srgbClr val="C00000"/>
                </a:solidFill>
                <a:effectLst>
                  <a:innerShdw blurRad="69850" dist="43180" dir="5400000">
                    <a:srgbClr val="000000">
                      <a:alpha val="65000"/>
                    </a:srgbClr>
                  </a:innerShdw>
                </a:effectLst>
                <a:latin typeface="Calibri" pitchFamily="34" charset="0"/>
              </a:rPr>
              <a:t>ΤΙ ΑΠΑΝΤΗΣΑΝ ΟΙ ΣΥΜΜΑΘΗΤΕΣ ΜΑΣ</a:t>
            </a:r>
            <a:endParaRPr lang="en-US" b="1" dirty="0">
              <a:ln w="1905"/>
              <a:solidFill>
                <a:srgbClr val="C00000"/>
              </a:solidFill>
              <a:effectLst>
                <a:innerShdw blurRad="69850" dist="43180" dir="5400000">
                  <a:srgbClr val="000000">
                    <a:alpha val="65000"/>
                  </a:srgbClr>
                </a:innerShdw>
              </a:effectLst>
              <a:latin typeface="Cooper Black" pitchFamily="18" charset="0"/>
            </a:endParaRPr>
          </a:p>
        </p:txBody>
      </p:sp>
    </p:spTree>
    <p:extLst>
      <p:ext uri="{BB962C8B-B14F-4D97-AF65-F5344CB8AC3E}">
        <p14:creationId xmlns:p14="http://schemas.microsoft.com/office/powerpoint/2010/main" val="13512222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21</TotalTime>
  <Words>1484</Words>
  <Application>Microsoft Office PowerPoint</Application>
  <PresentationFormat>On-screen Show (4:3)</PresentationFormat>
  <Paragraphs>207</Paragraphs>
  <Slides>48</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48</vt:i4>
      </vt:variant>
    </vt:vector>
  </HeadingPairs>
  <TitlesOfParts>
    <vt:vector size="50" baseType="lpstr">
      <vt:lpstr>Office Theme</vt:lpstr>
      <vt:lpstr>Microsoft Excel Chart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ΠΟΡΝΟΓΡΑΦΙΑ</vt:lpstr>
      <vt:lpstr>Πορνογραφία </vt:lpstr>
      <vt:lpstr>PowerPoint Presentation</vt:lpstr>
      <vt:lpstr>Παιδεραστία</vt:lpstr>
      <vt:lpstr>PowerPoint Presentation</vt:lpstr>
      <vt:lpstr>PowerPoint Presentation</vt:lpstr>
      <vt:lpstr>Βιασμός</vt:lpstr>
      <vt:lpstr>PowerPoint Presentation</vt:lpstr>
      <vt:lpstr>PowerPoint Presentation</vt:lpstr>
      <vt:lpstr>PowerPoint Presentation</vt:lpstr>
      <vt:lpstr>Πώς σχετίζεται η σεξουαλική ζωή με τον έρωτα και την αγάπη;</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Nancy</dc:creator>
  <cp:lastModifiedBy>Nancy Kyriazopoulou</cp:lastModifiedBy>
  <cp:revision>3</cp:revision>
  <dcterms:created xsi:type="dcterms:W3CDTF">2006-08-16T00:00:00Z</dcterms:created>
  <dcterms:modified xsi:type="dcterms:W3CDTF">2013-04-24T23:03:04Z</dcterms:modified>
</cp:coreProperties>
</file>